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7"/>
  </p:notesMasterIdLst>
  <p:sldIdLst>
    <p:sldId id="256" r:id="rId5"/>
    <p:sldId id="278" r:id="rId6"/>
    <p:sldId id="277" r:id="rId7"/>
    <p:sldId id="270" r:id="rId8"/>
    <p:sldId id="257" r:id="rId9"/>
    <p:sldId id="297" r:id="rId10"/>
    <p:sldId id="299" r:id="rId11"/>
    <p:sldId id="298" r:id="rId12"/>
    <p:sldId id="300" r:id="rId13"/>
    <p:sldId id="295" r:id="rId14"/>
    <p:sldId id="258" r:id="rId15"/>
    <p:sldId id="259" r:id="rId16"/>
    <p:sldId id="260" r:id="rId17"/>
    <p:sldId id="261" r:id="rId18"/>
    <p:sldId id="262" r:id="rId19"/>
    <p:sldId id="265" r:id="rId20"/>
    <p:sldId id="263" r:id="rId21"/>
    <p:sldId id="264" r:id="rId22"/>
    <p:sldId id="266" r:id="rId23"/>
    <p:sldId id="286" r:id="rId24"/>
    <p:sldId id="268" r:id="rId25"/>
    <p:sldId id="279" r:id="rId26"/>
    <p:sldId id="288" r:id="rId27"/>
    <p:sldId id="289" r:id="rId28"/>
    <p:sldId id="290" r:id="rId29"/>
    <p:sldId id="294" r:id="rId30"/>
    <p:sldId id="291" r:id="rId31"/>
    <p:sldId id="287" r:id="rId32"/>
    <p:sldId id="275" r:id="rId33"/>
    <p:sldId id="301" r:id="rId34"/>
    <p:sldId id="296" r:id="rId35"/>
    <p:sldId id="302" r:id="rId3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B01319CA-3716-4283-977B-5DD77D750077}">
          <p14:sldIdLst>
            <p14:sldId id="256"/>
            <p14:sldId id="278"/>
            <p14:sldId id="277"/>
            <p14:sldId id="270"/>
          </p14:sldIdLst>
        </p14:section>
        <p14:section name="Summative 2026" id="{FD70C046-DABE-47CE-83C6-F50AD0EF43EA}">
          <p14:sldIdLst>
            <p14:sldId id="257"/>
            <p14:sldId id="297"/>
            <p14:sldId id="299"/>
            <p14:sldId id="298"/>
            <p14:sldId id="300"/>
            <p14:sldId id="295"/>
            <p14:sldId id="258"/>
          </p14:sldIdLst>
        </p14:section>
        <p14:section name="Individual Student Report (ISR)" id="{008F76F5-1C6C-47BF-88B4-F5BB6ED14E23}">
          <p14:sldIdLst>
            <p14:sldId id="259"/>
            <p14:sldId id="260"/>
            <p14:sldId id="261"/>
            <p14:sldId id="262"/>
            <p14:sldId id="265"/>
            <p14:sldId id="263"/>
            <p14:sldId id="264"/>
          </p14:sldIdLst>
        </p14:section>
        <p14:section name="School Proficiency Summary" id="{BE1E0CD4-47F0-4C4C-97F4-80593630EDE1}">
          <p14:sldIdLst>
            <p14:sldId id="266"/>
            <p14:sldId id="286"/>
            <p14:sldId id="268"/>
          </p14:sldIdLst>
        </p14:section>
        <p14:section name="Accessing Reports in ADAM" id="{2C1F27BC-0269-4560-915F-02E0EBE14309}">
          <p14:sldIdLst>
            <p14:sldId id="279"/>
            <p14:sldId id="288"/>
            <p14:sldId id="289"/>
            <p14:sldId id="290"/>
            <p14:sldId id="294"/>
            <p14:sldId id="291"/>
          </p14:sldIdLst>
        </p14:section>
        <p14:section name="Q &amp; A" id="{DBE5E2F3-1797-4F3E-826B-020B1F0E1D02}">
          <p14:sldIdLst>
            <p14:sldId id="287"/>
          </p14:sldIdLst>
        </p14:section>
        <p14:section name="Contacts &amp; Resources" id="{DE08E19F-8C1A-4841-B91B-F94D4EB74FCE}">
          <p14:sldIdLst>
            <p14:sldId id="275"/>
            <p14:sldId id="301"/>
            <p14:sldId id="296"/>
            <p14:sldId id="302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5FA4A01-9D02-B429-A08B-7CEC1E00CD57}" name="Anna Patro" initials="" userId="S::anna.patro@pearson.com::a201a33a-286e-4056-a77f-a3a03c4c41fc" providerId="AD"/>
  <p188:author id="{1CA07F92-94C3-C510-70E8-D7579F8985D3}" name="Jessica Spanier" initials="JS" userId="S::jessica.spanier@pearson.com::4fb14027-19fd-4f2d-80d6-178e17f31165" providerId="AD"/>
  <p188:author id="{A00F35D3-8613-8117-39E8-CA2159461DDE}" name="Christine Nelson" initials="CN" userId="S::christine.nelson@pearson.com::efb3b9b9-801e-4c4e-b05c-b64ee90f84c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4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" dt="2026-09-04T18:08:17.055"/>
    <p1510:client id="{53BB9DB6-5B4B-DDCF-321D-9C6B64F80E80}" v="173" dt="2026-09-04T13:47:10.745"/>
    <p1510:client id="{5F9FC03C-2D73-5D2C-2D89-F9EF002A1DB7}" v="288" dt="2026-09-03T19:30:01.072"/>
    <p1510:client id="{6905617D-2B23-AF0F-B918-AD1913D0B82A}" v="65" dt="2026-09-04T14:42:46.653"/>
    <p1510:client id="{7472D0C3-1844-45F1-8D49-C2A7985598F6}" v="380" dt="2026-09-04T17:33:53.827"/>
    <p1510:client id="{93289FE5-62F9-0390-31C6-B0423B87FAF5}" v="629" dt="2026-09-04T18:04:03.440"/>
    <p1510:client id="{D8684591-E390-E99F-5B70-FE0ADD376644}" v="16" dt="2026-09-04T14:47:50.003"/>
    <p1510:client id="{DB20BBC8-0D03-4AB2-B54C-29DD214808B0}" v="127" dt="2026-09-04T17:47:50.246"/>
    <p1510:client id="{E5B3D47A-CCB4-6B7F-63F0-858A2CDEBE13}" v="169" dt="2026-09-03T20:31:43.6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Patro" userId="S::anna.patro@pearson.com::a201a33a-286e-4056-a77f-a3a03c4c41fc" providerId="AD" clId="Web-{00000000-0000-0000-0000-000000000000}"/>
    <pc:docChg chg="modSld addMainMaster delMainMaster modMainMaster">
      <pc:chgData name="Anna Patro" userId="S::anna.patro@pearson.com::a201a33a-286e-4056-a77f-a3a03c4c41fc" providerId="AD" clId="Web-{00000000-0000-0000-0000-000000000000}" dt="2026-09-04T18:08:17.165" v="1"/>
      <pc:docMkLst>
        <pc:docMk/>
      </pc:docMkLst>
      <pc:sldChg chg="modSp 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56"/>
        </pc:sldMkLst>
        <pc:spChg chg="mod">
          <ac:chgData name="Anna Patro" userId="S::anna.patro@pearson.com::a201a33a-286e-4056-a77f-a3a03c4c41fc" providerId="AD" clId="Web-{00000000-0000-0000-0000-000000000000}" dt="2026-09-04T18:08:17.165" v="1"/>
          <ac:spMkLst>
            <pc:docMk/>
            <pc:sldMk cId="0" sldId="256"/>
            <ac:spMk id="25" creationId="{00000000-0000-0000-0000-000000000000}"/>
          </ac:spMkLst>
        </pc:spChg>
      </pc:sldChg>
      <pc:sldChg chg="modSp 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57"/>
        </pc:sldMkLst>
        <pc:spChg chg="mod">
          <ac:chgData name="Anna Patro" userId="S::anna.patro@pearson.com::a201a33a-286e-4056-a77f-a3a03c4c41fc" providerId="AD" clId="Web-{00000000-0000-0000-0000-000000000000}" dt="2026-09-04T18:08:17.165" v="1"/>
          <ac:spMkLst>
            <pc:docMk/>
            <pc:sldMk cId="0" sldId="257"/>
            <ac:spMk id="25" creationId="{00000000-0000-0000-0000-000000000000}"/>
          </ac:spMkLst>
        </pc:spChg>
      </pc:sldChg>
      <pc:sldChg chg="modSp 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58"/>
        </pc:sldMkLst>
        <pc:spChg chg="mod">
          <ac:chgData name="Anna Patro" userId="S::anna.patro@pearson.com::a201a33a-286e-4056-a77f-a3a03c4c41fc" providerId="AD" clId="Web-{00000000-0000-0000-0000-000000000000}" dt="2026-09-04T18:08:17.165" v="1"/>
          <ac:spMkLst>
            <pc:docMk/>
            <pc:sldMk cId="0" sldId="258"/>
            <ac:spMk id="60" creationId="{00000000-0000-0000-0000-000000000000}"/>
          </ac:spMkLst>
        </pc:spChg>
      </pc:sldChg>
      <pc:sldChg chg="modSp 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59"/>
        </pc:sldMkLst>
        <pc:spChg chg="mod">
          <ac:chgData name="Anna Patro" userId="S::anna.patro@pearson.com::a201a33a-286e-4056-a77f-a3a03c4c41fc" providerId="AD" clId="Web-{00000000-0000-0000-0000-000000000000}" dt="2026-09-04T18:08:17.165" v="1"/>
          <ac:spMkLst>
            <pc:docMk/>
            <pc:sldMk cId="0" sldId="259"/>
            <ac:spMk id="25" creationId="{00000000-0000-0000-0000-000000000000}"/>
          </ac:spMkLst>
        </pc:spChg>
      </pc:sldChg>
      <pc:sldChg chg="modSp 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60"/>
        </pc:sldMkLst>
        <pc:spChg chg="mod">
          <ac:chgData name="Anna Patro" userId="S::anna.patro@pearson.com::a201a33a-286e-4056-a77f-a3a03c4c41fc" providerId="AD" clId="Web-{00000000-0000-0000-0000-000000000000}" dt="2026-09-04T18:08:17.165" v="1"/>
          <ac:spMkLst>
            <pc:docMk/>
            <pc:sldMk cId="0" sldId="260"/>
            <ac:spMk id="25" creationId="{00000000-0000-0000-0000-000000000000}"/>
          </ac:spMkLst>
        </pc:spChg>
      </pc:sldChg>
      <pc:sldChg chg="modSp 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61"/>
        </pc:sldMkLst>
        <pc:spChg chg="mod">
          <ac:chgData name="Anna Patro" userId="S::anna.patro@pearson.com::a201a33a-286e-4056-a77f-a3a03c4c41fc" providerId="AD" clId="Web-{00000000-0000-0000-0000-000000000000}" dt="2026-09-04T18:08:17.165" v="1"/>
          <ac:spMkLst>
            <pc:docMk/>
            <pc:sldMk cId="0" sldId="261"/>
            <ac:spMk id="103" creationId="{00000000-0000-0000-0000-000000000000}"/>
          </ac:spMkLst>
        </pc:spChg>
      </pc:sldChg>
      <pc:sldChg chg="modSp 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62"/>
        </pc:sldMkLst>
        <pc:spChg chg="mod">
          <ac:chgData name="Anna Patro" userId="S::anna.patro@pearson.com::a201a33a-286e-4056-a77f-a3a03c4c41fc" providerId="AD" clId="Web-{00000000-0000-0000-0000-000000000000}" dt="2026-09-04T18:08:17.165" v="1"/>
          <ac:spMkLst>
            <pc:docMk/>
            <pc:sldMk cId="0" sldId="262"/>
            <ac:spMk id="25" creationId="{00000000-0000-0000-0000-000000000000}"/>
          </ac:spMkLst>
        </pc:spChg>
      </pc:sldChg>
      <pc:sldChg chg="modSp 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63"/>
        </pc:sldMkLst>
        <pc:spChg chg="mod">
          <ac:chgData name="Anna Patro" userId="S::anna.patro@pearson.com::a201a33a-286e-4056-a77f-a3a03c4c41fc" providerId="AD" clId="Web-{00000000-0000-0000-0000-000000000000}" dt="2026-09-04T18:08:17.165" v="1"/>
          <ac:spMkLst>
            <pc:docMk/>
            <pc:sldMk cId="0" sldId="263"/>
            <ac:spMk id="4" creationId="{00000000-0000-0000-0000-000000000000}"/>
          </ac:spMkLst>
        </pc:spChg>
      </pc:sldChg>
      <pc:sldChg chg="modSp 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64"/>
        </pc:sldMkLst>
        <pc:spChg chg="mod">
          <ac:chgData name="Anna Patro" userId="S::anna.patro@pearson.com::a201a33a-286e-4056-a77f-a3a03c4c41fc" providerId="AD" clId="Web-{00000000-0000-0000-0000-000000000000}" dt="2026-09-04T18:08:17.165" v="1"/>
          <ac:spMkLst>
            <pc:docMk/>
            <pc:sldMk cId="0" sldId="264"/>
            <ac:spMk id="25" creationId="{00000000-0000-0000-0000-000000000000}"/>
          </ac:spMkLst>
        </pc:spChg>
      </pc:sldChg>
      <pc:sldChg chg="modSp 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65"/>
        </pc:sldMkLst>
        <pc:spChg chg="mod">
          <ac:chgData name="Anna Patro" userId="S::anna.patro@pearson.com::a201a33a-286e-4056-a77f-a3a03c4c41fc" providerId="AD" clId="Web-{00000000-0000-0000-0000-000000000000}" dt="2026-09-04T18:08:17.165" v="1"/>
          <ac:spMkLst>
            <pc:docMk/>
            <pc:sldMk cId="0" sldId="265"/>
            <ac:spMk id="25" creationId="{00000000-0000-0000-0000-000000000000}"/>
          </ac:spMkLst>
        </pc:spChg>
      </pc:sldChg>
      <pc:sldChg chg="modSp 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66"/>
        </pc:sldMkLst>
        <pc:spChg chg="mod">
          <ac:chgData name="Anna Patro" userId="S::anna.patro@pearson.com::a201a33a-286e-4056-a77f-a3a03c4c41fc" providerId="AD" clId="Web-{00000000-0000-0000-0000-000000000000}" dt="2026-09-04T18:08:17.165" v="1"/>
          <ac:spMkLst>
            <pc:docMk/>
            <pc:sldMk cId="0" sldId="266"/>
            <ac:spMk id="25" creationId="{00000000-0000-0000-0000-000000000000}"/>
          </ac:spMkLst>
        </pc:spChg>
      </pc:sldChg>
      <pc:sldChg chg="modSp 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68"/>
        </pc:sldMkLst>
        <pc:spChg chg="mod">
          <ac:chgData name="Anna Patro" userId="S::anna.patro@pearson.com::a201a33a-286e-4056-a77f-a3a03c4c41fc" providerId="AD" clId="Web-{00000000-0000-0000-0000-000000000000}" dt="2026-09-04T18:08:17.165" v="1"/>
          <ac:spMkLst>
            <pc:docMk/>
            <pc:sldMk cId="0" sldId="268"/>
            <ac:spMk id="25" creationId="{00000000-0000-0000-0000-000000000000}"/>
          </ac:spMkLst>
        </pc:spChg>
      </pc:sldChg>
      <pc:sldChg chg="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147935324" sldId="270"/>
        </pc:sldMkLst>
      </pc:sldChg>
      <pc:sldChg chg="modSp 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75"/>
        </pc:sldMkLst>
        <pc:spChg chg="mod">
          <ac:chgData name="Anna Patro" userId="S::anna.patro@pearson.com::a201a33a-286e-4056-a77f-a3a03c4c41fc" providerId="AD" clId="Web-{00000000-0000-0000-0000-000000000000}" dt="2026-09-04T18:08:17.165" v="1"/>
          <ac:spMkLst>
            <pc:docMk/>
            <pc:sldMk cId="0" sldId="275"/>
            <ac:spMk id="90" creationId="{00000000-0000-0000-0000-000000000000}"/>
          </ac:spMkLst>
        </pc:spChg>
      </pc:sldChg>
      <pc:sldChg chg="modSp 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77"/>
        </pc:sldMkLst>
        <pc:spChg chg="mod">
          <ac:chgData name="Anna Patro" userId="S::anna.patro@pearson.com::a201a33a-286e-4056-a77f-a3a03c4c41fc" providerId="AD" clId="Web-{00000000-0000-0000-0000-000000000000}" dt="2026-09-04T18:08:17.165" v="1"/>
          <ac:spMkLst>
            <pc:docMk/>
            <pc:sldMk cId="0" sldId="277"/>
            <ac:spMk id="25" creationId="{00000000-0000-0000-0000-000000000000}"/>
          </ac:spMkLst>
        </pc:spChg>
      </pc:sldChg>
      <pc:sldChg chg="modSp 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78"/>
        </pc:sldMkLst>
        <pc:spChg chg="mod">
          <ac:chgData name="Anna Patro" userId="S::anna.patro@pearson.com::a201a33a-286e-4056-a77f-a3a03c4c41fc" providerId="AD" clId="Web-{00000000-0000-0000-0000-000000000000}" dt="2026-09-04T18:08:17.165" v="1"/>
          <ac:spMkLst>
            <pc:docMk/>
            <pc:sldMk cId="0" sldId="278"/>
            <ac:spMk id="90" creationId="{00000000-0000-0000-0000-000000000000}"/>
          </ac:spMkLst>
        </pc:spChg>
      </pc:sldChg>
      <pc:sldChg chg="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3275304791" sldId="279"/>
        </pc:sldMkLst>
      </pc:sldChg>
      <pc:sldChg chg="modSp 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86"/>
        </pc:sldMkLst>
        <pc:spChg chg="mod">
          <ac:chgData name="Anna Patro" userId="S::anna.patro@pearson.com::a201a33a-286e-4056-a77f-a3a03c4c41fc" providerId="AD" clId="Web-{00000000-0000-0000-0000-000000000000}" dt="2026-09-04T18:08:17.165" v="1"/>
          <ac:spMkLst>
            <pc:docMk/>
            <pc:sldMk cId="0" sldId="286"/>
            <ac:spMk id="25" creationId="{00000000-0000-0000-0000-000000000000}"/>
          </ac:spMkLst>
        </pc:spChg>
      </pc:sldChg>
      <pc:sldChg chg="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3127532558" sldId="287"/>
        </pc:sldMkLst>
      </pc:sldChg>
      <pc:sldChg chg="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2441739050" sldId="288"/>
        </pc:sldMkLst>
      </pc:sldChg>
      <pc:sldChg chg="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4064701268" sldId="289"/>
        </pc:sldMkLst>
      </pc:sldChg>
      <pc:sldChg chg="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4043726222" sldId="290"/>
        </pc:sldMkLst>
      </pc:sldChg>
      <pc:sldChg chg="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1300838508" sldId="291"/>
        </pc:sldMkLst>
      </pc:sldChg>
      <pc:sldChg chg="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1168607421" sldId="294"/>
        </pc:sldMkLst>
      </pc:sldChg>
      <pc:sldChg chg="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1498710212" sldId="295"/>
        </pc:sldMkLst>
      </pc:sldChg>
      <pc:sldChg chg="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1498710212" sldId="296"/>
        </pc:sldMkLst>
      </pc:sldChg>
      <pc:sldChg chg="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97"/>
        </pc:sldMkLst>
      </pc:sldChg>
      <pc:sldChg chg="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98"/>
        </pc:sldMkLst>
      </pc:sldChg>
      <pc:sldChg chg="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299"/>
        </pc:sldMkLst>
      </pc:sldChg>
      <pc:sldChg chg="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300"/>
        </pc:sldMkLst>
      </pc:sldChg>
      <pc:sldChg chg="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0" sldId="301"/>
        </pc:sldMkLst>
      </pc:sldChg>
      <pc:sldChg chg="mod modClrScheme chgLayout modNotes">
        <pc:chgData name="Anna Patro" userId="S::anna.patro@pearson.com::a201a33a-286e-4056-a77f-a3a03c4c41fc" providerId="AD" clId="Web-{00000000-0000-0000-0000-000000000000}" dt="2026-09-04T18:08:17.165" v="1"/>
        <pc:sldMkLst>
          <pc:docMk/>
          <pc:sldMk cId="450798765" sldId="302"/>
        </pc:sldMkLst>
      </pc:sldChg>
      <pc:sldMasterChg chg="add addSldLayout delSldLayout modSldLayout sldLayoutOrd">
        <pc:chgData name="Anna Patro" userId="S::anna.patro@pearson.com::a201a33a-286e-4056-a77f-a3a03c4c41fc" providerId="AD" clId="Web-{00000000-0000-0000-0000-000000000000}" dt="2026-09-04T18:08:17.165" v="1"/>
        <pc:sldMasterMkLst>
          <pc:docMk/>
          <pc:sldMasterMk cId="0" sldId="2147483648"/>
        </pc:sldMasterMkLst>
        <pc:sldLayoutChg chg="mod ord">
          <pc:chgData name="Anna Patro" userId="S::anna.patro@pearson.com::a201a33a-286e-4056-a77f-a3a03c4c41fc" providerId="AD" clId="Web-{00000000-0000-0000-0000-000000000000}" dt="2026-09-04T18:08:17.165" v="1"/>
          <pc:sldLayoutMkLst>
            <pc:docMk/>
            <pc:sldMasterMk cId="0" sldId="2147483648"/>
            <pc:sldLayoutMk cId="0" sldId="2147483649"/>
          </pc:sldLayoutMkLst>
        </pc:sldLayoutChg>
        <pc:sldLayoutChg chg="add">
          <pc:chgData name="Anna Patro" userId="S::anna.patro@pearson.com::a201a33a-286e-4056-a77f-a3a03c4c41fc" providerId="AD" clId="Web-{00000000-0000-0000-0000-000000000000}" dt="2026-09-04T18:08:17.165" v="1"/>
          <pc:sldLayoutMkLst>
            <pc:docMk/>
            <pc:sldMasterMk cId="0" sldId="2147483648"/>
            <pc:sldLayoutMk cId="0" sldId="2147483650"/>
          </pc:sldLayoutMkLst>
        </pc:sldLayoutChg>
        <pc:sldLayoutChg chg="modSp del mod ord">
          <pc:chgData name="Anna Patro" userId="S::anna.patro@pearson.com::a201a33a-286e-4056-a77f-a3a03c4c41fc" providerId="AD" clId="Web-{00000000-0000-0000-0000-000000000000}" dt="2026-09-04T18:08:17.165" v="1"/>
          <pc:sldLayoutMkLst>
            <pc:docMk/>
            <pc:sldMasterMk cId="0" sldId="2147483648"/>
            <pc:sldLayoutMk cId="0" sldId="2147483652"/>
          </pc:sldLayoutMkLst>
          <pc:spChg chg="mod">
            <ac:chgData name="Anna Patro" userId="S::anna.patro@pearson.com::a201a33a-286e-4056-a77f-a3a03c4c41fc" providerId="AD" clId="Web-{00000000-0000-0000-0000-000000000000}" dt="2026-09-04T18:08:17.165" v="1"/>
            <ac:spMkLst>
              <pc:docMk/>
              <pc:sldMasterMk cId="0" sldId="2147483648"/>
              <pc:sldLayoutMk cId="0" sldId="2147483652"/>
              <ac:spMk id="25" creationId="{00000000-0000-0000-0000-000000000000}"/>
            </ac:spMkLst>
          </pc:spChg>
        </pc:sldLayoutChg>
      </pc:sldMasterChg>
      <pc:sldMasterChg chg="del replId modSldLayout sldLayoutOrd">
        <pc:chgData name="Anna Patro" userId="S::anna.patro@pearson.com::a201a33a-286e-4056-a77f-a3a03c4c41fc" providerId="AD" clId="Web-{00000000-0000-0000-0000-000000000000}" dt="2026-09-04T18:08:17.165" v="1"/>
        <pc:sldMasterMkLst>
          <pc:docMk/>
          <pc:sldMasterMk cId="0" sldId="2147483651"/>
        </pc:sldMasterMkLst>
        <pc:sldLayoutChg chg="replId">
          <pc:chgData name="Anna Patro" userId="S::anna.patro@pearson.com::a201a33a-286e-4056-a77f-a3a03c4c41fc" providerId="AD" clId="Web-{00000000-0000-0000-0000-000000000000}" dt="2026-09-04T18:08:17.055" v="0"/>
          <pc:sldLayoutMkLst>
            <pc:docMk/>
            <pc:sldMasterMk cId="0" sldId="2147483648"/>
            <pc:sldLayoutMk cId="0" sldId="214748365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9/4/2026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682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 b="1"/>
          </a:p>
          <a:p>
            <a:endParaRPr lang="en-US" b="1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7141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931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1467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1792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0118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4501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078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9628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810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450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691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6566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9E19B-4534-5914-7CFF-39BF9416B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237A9C-669C-6C66-0739-3A9AE79173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CC19F3-69D0-ED39-3A20-105A38E4BA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29A2D8-0585-A4D1-1948-A75CA9ECA2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40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 b="1"/>
          </a:p>
          <a:p>
            <a:endParaRPr lang="en-US" b="1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2805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"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F6460"/>
          </a:solidFill>
          <a:ln w="12700">
            <a:solidFill>
              <a:srgbClr val="0F64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502920" y="6492240"/>
            <a:ext cx="11155680" cy="0"/>
          </a:xfrm>
          <a:prstGeom prst="line">
            <a:avLst/>
          </a:prstGeom>
          <a:noFill/>
          <a:ln w="12700">
            <a:solidFill>
              <a:srgbClr val="D9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6519672"/>
            <a:ext cx="5029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5E6B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2026 BIE Report Interpretation Training</a:t>
            </a:r>
            <a:endParaRPr lang="en-US" sz="800"/>
          </a:p>
        </p:txBody>
      </p:sp>
      <p:sp>
        <p:nvSpPr>
          <p:cNvPr id="5" name="Text 3"/>
          <p:cNvSpPr/>
          <p:nvPr/>
        </p:nvSpPr>
        <p:spPr>
          <a:xfrm>
            <a:off x="8686800" y="6519672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5E6B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Spring Summative Assessments</a:t>
            </a:r>
            <a:endParaRPr lang="en-US" sz="80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entprivacy.ed.gov/ferpa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bie.mypearsonsupport.com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bie.mypearsonsupport.com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hyperlink" Target="Help%20Shape%20the%20Future%20of%20BIE%20Student%20Achievement!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64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6460"/>
          </a:solidFill>
          <a:ln w="12700">
            <a:solidFill>
              <a:srgbClr val="0F64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257800"/>
            <a:ext cx="12191695" cy="1600200"/>
          </a:xfrm>
          <a:prstGeom prst="rect">
            <a:avLst/>
          </a:prstGeom>
          <a:solidFill>
            <a:srgbClr val="0B4F4C"/>
          </a:solidFill>
          <a:ln w="12700">
            <a:solidFill>
              <a:srgbClr val="0B4F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bie_ppt_work/word/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594360"/>
            <a:ext cx="2057400" cy="20574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063240" y="1188720"/>
            <a:ext cx="8229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BIE </a:t>
            </a:r>
          </a:p>
          <a:p>
            <a:r>
              <a:rPr lang="en-US" sz="3200" b="1">
                <a:solidFill>
                  <a:schemeClr val="bg1"/>
                </a:solidFill>
              </a:rPr>
              <a:t>Spring 2026 </a:t>
            </a:r>
          </a:p>
          <a:p>
            <a:r>
              <a:rPr lang="en-US" sz="3200" b="1">
                <a:solidFill>
                  <a:schemeClr val="bg1"/>
                </a:solidFill>
              </a:rPr>
              <a:t>ELA/Mathematics </a:t>
            </a:r>
          </a:p>
          <a:p>
            <a:r>
              <a:rPr lang="en-US" sz="3200" b="1">
                <a:solidFill>
                  <a:schemeClr val="bg1"/>
                </a:solidFill>
              </a:rPr>
              <a:t>Report Training</a:t>
            </a:r>
            <a:endParaRPr lang="en-US" sz="3200" b="1">
              <a:solidFill>
                <a:schemeClr val="bg1"/>
              </a:solidFill>
              <a:latin typeface="Aptos Display"/>
            </a:endParaRPr>
          </a:p>
        </p:txBody>
      </p:sp>
      <p:sp>
        <p:nvSpPr>
          <p:cNvPr id="6" name="Text 3"/>
          <p:cNvSpPr/>
          <p:nvPr/>
        </p:nvSpPr>
        <p:spPr>
          <a:xfrm>
            <a:off x="3063240" y="324612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>
                <a:solidFill>
                  <a:srgbClr val="D7ECE9"/>
                </a:solidFill>
              </a:rPr>
              <a:t>Spring</a:t>
            </a:r>
            <a:r>
              <a:rPr lang="en-US" sz="1800">
                <a:solidFill>
                  <a:srgbClr val="D7ECE9"/>
                </a:solidFill>
              </a:rPr>
              <a:t> Summative </a:t>
            </a:r>
            <a:r>
              <a:rPr lang="en-US">
                <a:solidFill>
                  <a:srgbClr val="D7ECE9"/>
                </a:solidFill>
              </a:rPr>
              <a:t>Assessment</a:t>
            </a:r>
            <a:endParaRPr lang="en-US" sz="1800"/>
          </a:p>
        </p:txBody>
      </p:sp>
      <p:sp>
        <p:nvSpPr>
          <p:cNvPr id="7" name="Text 4"/>
          <p:cNvSpPr/>
          <p:nvPr/>
        </p:nvSpPr>
        <p:spPr>
          <a:xfrm>
            <a:off x="777240" y="5623560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2000">
                <a:solidFill>
                  <a:srgbClr val="FFFFFF"/>
                </a:solidFill>
              </a:rPr>
              <a:t>September 4, 2026</a:t>
            </a: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24A00-C799-02EC-8CCE-E99038585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82D7F1-5A78-7D2E-57F5-5363757B421E}"/>
              </a:ext>
            </a:extLst>
          </p:cNvPr>
          <p:cNvSpPr/>
          <p:nvPr/>
        </p:nvSpPr>
        <p:spPr>
          <a:xfrm>
            <a:off x="0" y="0"/>
            <a:ext cx="12192000" cy="109728"/>
          </a:xfrm>
          <a:prstGeom prst="rect">
            <a:avLst/>
          </a:prstGeom>
          <a:solidFill>
            <a:srgbClr val="0F64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EB718C3-C764-5A24-5060-6A7E6E1859F7}"/>
              </a:ext>
            </a:extLst>
          </p:cNvPr>
          <p:cNvSpPr/>
          <p:nvPr/>
        </p:nvSpPr>
        <p:spPr>
          <a:xfrm>
            <a:off x="1143000" y="1325880"/>
            <a:ext cx="9902952" cy="3611880"/>
          </a:xfrm>
          <a:prstGeom prst="roundRect">
            <a:avLst/>
          </a:prstGeom>
          <a:solidFill>
            <a:srgbClr val="0F64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D26112-84F5-71B6-1D8C-CFF822438F9D}"/>
              </a:ext>
            </a:extLst>
          </p:cNvPr>
          <p:cNvSpPr txBox="1"/>
          <p:nvPr/>
        </p:nvSpPr>
        <p:spPr>
          <a:xfrm>
            <a:off x="4464863" y="2029968"/>
            <a:ext cx="3259226" cy="58477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Arial"/>
              </a:defRPr>
            </a:pPr>
            <a:r>
              <a:rPr lang="en-US" sz="3200"/>
              <a:t>Printed </a:t>
            </a:r>
            <a:r>
              <a:rPr sz="3200"/>
              <a:t>Reports</a:t>
            </a:r>
            <a:endParaRPr lang="en-US" sz="3200"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A481E5-1972-E9A8-BB92-2E4B18243C52}"/>
              </a:ext>
            </a:extLst>
          </p:cNvPr>
          <p:cNvSpPr txBox="1"/>
          <p:nvPr/>
        </p:nvSpPr>
        <p:spPr>
          <a:xfrm>
            <a:off x="2533650" y="2834640"/>
            <a:ext cx="6838950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 sz="1400">
                <a:solidFill>
                  <a:srgbClr val="D7ECE9"/>
                </a:solidFill>
                <a:latin typeface="Arial"/>
              </a:defRPr>
            </a:pPr>
            <a:r>
              <a:rPr lang="en-US"/>
              <a:t>What each school receives in the print shipment</a:t>
            </a:r>
            <a:endParaRPr lang="en-US">
              <a:cs typeface="Arial"/>
            </a:endParaRPr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B97BAD1A-50A1-9825-8F9D-DD0A517B73E3}"/>
              </a:ext>
            </a:extLst>
          </p:cNvPr>
          <p:cNvSpPr/>
          <p:nvPr/>
        </p:nvSpPr>
        <p:spPr>
          <a:xfrm>
            <a:off x="4170045" y="5157657"/>
            <a:ext cx="3566160" cy="594360"/>
          </a:xfrm>
          <a:prstGeom prst="roundRect">
            <a:avLst>
              <a:gd name="adj" fmla="val 6154"/>
            </a:avLst>
          </a:prstGeom>
          <a:solidFill>
            <a:srgbClr val="FFF4D7"/>
          </a:solidFill>
          <a:ln w="12700">
            <a:solidFill>
              <a:srgbClr val="ECA8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63BB0227-9C97-9BBE-175A-0D22633C9FE5}"/>
              </a:ext>
            </a:extLst>
          </p:cNvPr>
          <p:cNvSpPr/>
          <p:nvPr/>
        </p:nvSpPr>
        <p:spPr>
          <a:xfrm>
            <a:off x="4352925" y="5340537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b="1">
                <a:solidFill>
                  <a:srgbClr val="744F00"/>
                </a:solidFill>
              </a:rPr>
              <a:t>Sample reports are illustrative only and do not include any student data.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498710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inted Reports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Printed Reports</a:t>
            </a:r>
            <a:endParaRPr lang="en-US" sz="2600"/>
          </a:p>
        </p:txBody>
      </p:sp>
      <p:sp>
        <p:nvSpPr>
          <p:cNvPr id="3" name="Subtitle"/>
          <p:cNvSpPr/>
          <p:nvPr/>
        </p:nvSpPr>
        <p:spPr>
          <a:xfrm>
            <a:off x="594360" y="932688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5E6B69"/>
                </a:solidFill>
              </a:rPr>
              <a:t>What each school receives in the print shipment</a:t>
            </a:r>
          </a:p>
        </p:txBody>
      </p:sp>
      <p:sp>
        <p:nvSpPr>
          <p:cNvPr id="10" name="Card 1"/>
          <p:cNvSpPr/>
          <p:nvPr/>
        </p:nvSpPr>
        <p:spPr>
          <a:xfrm>
            <a:off x="594360" y="1371600"/>
            <a:ext cx="5303520" cy="4114800"/>
          </a:xfrm>
          <a:prstGeom prst="roundRect">
            <a:avLst>
              <a:gd name="adj" fmla="val 1224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  <a:effectLst>
            <a:outerShdw blurRad="19050" dist="889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Head 1"/>
          <p:cNvSpPr/>
          <p:nvPr/>
        </p:nvSpPr>
        <p:spPr>
          <a:xfrm>
            <a:off x="822960" y="155448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>
                <a:solidFill>
                  <a:srgbClr val="0F6460"/>
                </a:solidFill>
                <a:latin typeface="Aptos Display" pitchFamily="34" charset="0"/>
              </a:rPr>
              <a:t>Individual Student Report (ISR)</a:t>
            </a:r>
            <a:endParaRPr lang="en-US" sz="1600"/>
          </a:p>
        </p:txBody>
      </p:sp>
      <p:pic>
        <p:nvPicPr>
          <p:cNvPr id="1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870" y="1920240"/>
            <a:ext cx="2630500" cy="338328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3" name="Caption 1"/>
          <p:cNvSpPr/>
          <p:nvPr/>
        </p:nvSpPr>
        <p:spPr>
          <a:xfrm>
            <a:off x="594360" y="5638800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>
                <a:solidFill>
                  <a:srgbClr val="5E6B69"/>
                </a:solidFill>
              </a:rPr>
              <a:t>2 per student, per content area · 1 parent letter per student</a:t>
            </a:r>
          </a:p>
        </p:txBody>
      </p:sp>
      <p:sp>
        <p:nvSpPr>
          <p:cNvPr id="20" name="Card 2"/>
          <p:cNvSpPr/>
          <p:nvPr/>
        </p:nvSpPr>
        <p:spPr>
          <a:xfrm>
            <a:off x="6294120" y="1371600"/>
            <a:ext cx="5303520" cy="4114800"/>
          </a:xfrm>
          <a:prstGeom prst="roundRect">
            <a:avLst>
              <a:gd name="adj" fmla="val 1224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  <a:effectLst>
            <a:outerShdw blurRad="19050" dist="889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Head 2"/>
          <p:cNvSpPr/>
          <p:nvPr/>
        </p:nvSpPr>
        <p:spPr>
          <a:xfrm>
            <a:off x="6522720" y="155448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>
                <a:solidFill>
                  <a:srgbClr val="0F6460"/>
                </a:solidFill>
                <a:latin typeface="Aptos Display" pitchFamily="34" charset="0"/>
              </a:rPr>
              <a:t>School Proficiency Summary</a:t>
            </a:r>
            <a:endParaRPr lang="en-US" sz="1600"/>
          </a:p>
        </p:txBody>
      </p:sp>
      <p:pic>
        <p:nvPicPr>
          <p:cNvPr id="22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652" y="1920240"/>
            <a:ext cx="4366455" cy="338328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23" name="Caption 2"/>
          <p:cNvSpPr/>
          <p:nvPr/>
        </p:nvSpPr>
        <p:spPr>
          <a:xfrm>
            <a:off x="6294120" y="5638800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>
                <a:solidFill>
                  <a:srgbClr val="5E6B69"/>
                </a:solidFill>
              </a:rPr>
              <a:t>2 summary reports per school</a:t>
            </a:r>
          </a:p>
        </p:txBody>
      </p:sp>
      <p:sp>
        <p:nvSpPr>
          <p:cNvPr id="70" name="Ship Date Box"/>
          <p:cNvSpPr/>
          <p:nvPr/>
        </p:nvSpPr>
        <p:spPr>
          <a:xfrm>
            <a:off x="594360" y="6130000"/>
            <a:ext cx="11003280" cy="320000"/>
          </a:xfrm>
          <a:prstGeom prst="roundRect">
            <a:avLst>
              <a:gd name="adj" fmla="val 12000"/>
            </a:avLst>
          </a:prstGeom>
          <a:solidFill>
            <a:srgbClr val="FFF4D7"/>
          </a:solidFill>
          <a:ln w="12700">
            <a:solidFill>
              <a:srgbClr val="ECA818"/>
            </a:solidFill>
            <a:prstDash val="solid"/>
          </a:ln>
        </p:spPr>
        <p:txBody>
          <a:bodyPr wrap="square" lIns="91440" tIns="0" rIns="9144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>
                <a:solidFill>
                  <a:srgbClr val="744F00"/>
                </a:solidFill>
              </a:rPr>
              <a:t>Reports delivered to schools by September 25, 2026</a:t>
            </a:r>
            <a:endParaRPr lang="en-US" sz="1400"/>
          </a:p>
        </p:txBody>
      </p:sp>
      <p:sp>
        <p:nvSpPr>
          <p:cNvPr id="6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Individual Student Report (ISR) Page 1</a:t>
            </a:r>
            <a:endParaRPr lang="en-US" sz="2600">
              <a:latin typeface="Aptos Display"/>
            </a:endParaRPr>
          </a:p>
        </p:txBody>
      </p:sp>
      <p:sp>
        <p:nvSpPr>
          <p:cNvPr id="3" name="Text 1"/>
          <p:cNvSpPr/>
          <p:nvPr/>
        </p:nvSpPr>
        <p:spPr>
          <a:xfrm>
            <a:off x="594360" y="8915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>
                <a:solidFill>
                  <a:srgbClr val="5E6B69"/>
                </a:solidFill>
              </a:rPr>
              <a:t>Use the ISR to explain one student’s results</a:t>
            </a:r>
            <a:endParaRPr lang="en-US" sz="1300"/>
          </a:p>
        </p:txBody>
      </p:sp>
      <p:sp>
        <p:nvSpPr>
          <p:cNvPr id="4" name="Card 4"/>
          <p:cNvSpPr/>
          <p:nvPr/>
        </p:nvSpPr>
        <p:spPr>
          <a:xfrm>
            <a:off x="594360" y="1325880"/>
            <a:ext cx="347472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777240" y="15544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>
                <a:solidFill>
                  <a:srgbClr val="0F6460"/>
                </a:solidFill>
              </a:rPr>
              <a:t>English Language Arts</a:t>
            </a:r>
            <a:endParaRPr lang="en-US" sz="1500"/>
          </a:p>
        </p:txBody>
      </p:sp>
      <p:pic>
        <p:nvPicPr>
          <p:cNvPr id="6" name="English Language Arts repor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149" y="2011680"/>
            <a:ext cx="2737142" cy="352044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7" name="Card 7"/>
          <p:cNvSpPr/>
          <p:nvPr/>
        </p:nvSpPr>
        <p:spPr>
          <a:xfrm>
            <a:off x="4206240" y="1325880"/>
            <a:ext cx="347472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8"/>
          <p:cNvSpPr/>
          <p:nvPr/>
        </p:nvSpPr>
        <p:spPr>
          <a:xfrm>
            <a:off x="4389120" y="15544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>
                <a:solidFill>
                  <a:srgbClr val="0F6460"/>
                </a:solidFill>
              </a:rPr>
              <a:t>Mathematics</a:t>
            </a:r>
            <a:endParaRPr lang="en-US" sz="1500"/>
          </a:p>
        </p:txBody>
      </p:sp>
      <p:pic>
        <p:nvPicPr>
          <p:cNvPr id="9" name="Mathematics repor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6737" y="2011680"/>
            <a:ext cx="2733725" cy="352044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20" name="Card 20"/>
          <p:cNvSpPr/>
          <p:nvPr/>
        </p:nvSpPr>
        <p:spPr>
          <a:xfrm>
            <a:off x="7955280" y="1325880"/>
            <a:ext cx="3642360" cy="320040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Note bar"/>
          <p:cNvSpPr/>
          <p:nvPr/>
        </p:nvSpPr>
        <p:spPr>
          <a:xfrm>
            <a:off x="7955280" y="4709160"/>
            <a:ext cx="3642360" cy="1051560"/>
          </a:xfrm>
          <a:prstGeom prst="roundRect">
            <a:avLst>
              <a:gd name="adj" fmla="val 6250"/>
            </a:avLst>
          </a:prstGeom>
          <a:solidFill>
            <a:srgbClr val="EAF1EF"/>
          </a:solidFill>
          <a:ln w="12700">
            <a:solidFill>
              <a:srgbClr val="B8CFC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61"/>
          <p:cNvSpPr/>
          <p:nvPr/>
        </p:nvSpPr>
        <p:spPr>
          <a:xfrm>
            <a:off x="8229600" y="4892040"/>
            <a:ext cx="3093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0F6460"/>
                </a:solidFill>
              </a:rPr>
              <a:t>2026 Student Growth Percentiles are not reported because new cut scores were established in spring 2026.</a:t>
            </a:r>
            <a:endParaRPr lang="en-US" sz="120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12</a:t>
            </a:fld>
            <a:endParaRPr lang="en-US"/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EBFEA0A7-CFC9-EC46-2974-A07FBB833154}"/>
              </a:ext>
            </a:extLst>
          </p:cNvPr>
          <p:cNvSpPr/>
          <p:nvPr/>
        </p:nvSpPr>
        <p:spPr>
          <a:xfrm>
            <a:off x="8229600" y="1619794"/>
            <a:ext cx="3185160" cy="268115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28600" indent="-228600">
              <a:buSzPct val="100000"/>
              <a:buChar char="•"/>
            </a:pPr>
            <a:r>
              <a:rPr lang="en-US">
                <a:solidFill>
                  <a:srgbClr val="243331"/>
                </a:solidFill>
              </a:rPr>
              <a:t>Overall scale score</a:t>
            </a:r>
            <a:endParaRPr lang="en-US"/>
          </a:p>
          <a:p>
            <a:pPr marL="228600" indent="-228600">
              <a:buSzPct val="100000"/>
              <a:buChar char="•"/>
            </a:pPr>
            <a:r>
              <a:rPr lang="en-US">
                <a:solidFill>
                  <a:srgbClr val="243331"/>
                </a:solidFill>
              </a:rPr>
              <a:t>Performance level</a:t>
            </a:r>
            <a:endParaRPr lang="en-US"/>
          </a:p>
          <a:p>
            <a:pPr marL="228600" indent="-228600">
              <a:buSzPct val="100000"/>
              <a:buChar char="•"/>
            </a:pPr>
            <a:r>
              <a:rPr lang="en-US">
                <a:solidFill>
                  <a:srgbClr val="243331"/>
                </a:solidFill>
              </a:rPr>
              <a:t>School and BIE averages</a:t>
            </a:r>
            <a:endParaRPr lang="en-US"/>
          </a:p>
          <a:p>
            <a:pPr marL="228600" indent="-228600">
              <a:buSzPct val="100000"/>
              <a:buChar char="•"/>
            </a:pPr>
            <a:r>
              <a:rPr lang="en-US">
                <a:solidFill>
                  <a:srgbClr val="243331"/>
                </a:solidFill>
              </a:rPr>
              <a:t>BIE performance distribution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Read the overall result in two steps</a:t>
            </a:r>
            <a:endParaRPr lang="en-US" sz="2600"/>
          </a:p>
        </p:txBody>
      </p:sp>
      <p:sp>
        <p:nvSpPr>
          <p:cNvPr id="3" name="Text 1"/>
          <p:cNvSpPr/>
          <p:nvPr/>
        </p:nvSpPr>
        <p:spPr>
          <a:xfrm>
            <a:off x="731520" y="1325880"/>
            <a:ext cx="502920" cy="502920"/>
          </a:xfrm>
          <a:prstGeom prst="ellipse">
            <a:avLst/>
          </a:prstGeom>
          <a:solidFill>
            <a:srgbClr val="0F6460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>
                <a:solidFill>
                  <a:srgbClr val="FFFFFF"/>
                </a:solidFill>
              </a:rPr>
              <a:t>1</a:t>
            </a:r>
            <a:endParaRPr lang="en-US" sz="2600"/>
          </a:p>
        </p:txBody>
      </p:sp>
      <p:sp>
        <p:nvSpPr>
          <p:cNvPr id="4" name="Text 2"/>
          <p:cNvSpPr/>
          <p:nvPr/>
        </p:nvSpPr>
        <p:spPr>
          <a:xfrm>
            <a:off x="1417320" y="1389888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300" b="1">
                <a:solidFill>
                  <a:srgbClr val="243331"/>
                </a:solidFill>
              </a:rPr>
              <a:t>View the scale score</a:t>
            </a:r>
            <a:endParaRPr lang="en-US" sz="2300"/>
          </a:p>
        </p:txBody>
      </p:sp>
      <p:pic>
        <p:nvPicPr>
          <p:cNvPr id="5" name="Image 0" descr="/mnt/data/bie_ppt_work/word/media/image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2204689"/>
            <a:ext cx="5257800" cy="103130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3566160"/>
            <a:ext cx="5120640" cy="7315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700">
                <a:solidFill>
                  <a:srgbClr val="5E6B69"/>
                </a:solidFill>
              </a:rPr>
              <a:t>All tests use a 400–800 scale. Performance-level ranges vary by grade and subject.</a:t>
            </a:r>
            <a:endParaRPr lang="en-US" sz="1700"/>
          </a:p>
        </p:txBody>
      </p:sp>
      <p:sp>
        <p:nvSpPr>
          <p:cNvPr id="7" name="Text 4"/>
          <p:cNvSpPr/>
          <p:nvPr/>
        </p:nvSpPr>
        <p:spPr>
          <a:xfrm>
            <a:off x="6309360" y="1325880"/>
            <a:ext cx="502920" cy="502920"/>
          </a:xfrm>
          <a:prstGeom prst="ellipse">
            <a:avLst/>
          </a:prstGeom>
          <a:solidFill>
            <a:srgbClr val="ECA818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>
                <a:solidFill>
                  <a:srgbClr val="FFFFFF"/>
                </a:solidFill>
              </a:rPr>
              <a:t>2</a:t>
            </a:r>
            <a:endParaRPr lang="en-US" sz="2600"/>
          </a:p>
        </p:txBody>
      </p:sp>
      <p:sp>
        <p:nvSpPr>
          <p:cNvPr id="8" name="Text 5"/>
          <p:cNvSpPr/>
          <p:nvPr/>
        </p:nvSpPr>
        <p:spPr>
          <a:xfrm>
            <a:off x="6995160" y="1389888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>
                <a:solidFill>
                  <a:srgbClr val="243331"/>
                </a:solidFill>
              </a:rPr>
              <a:t>Identify the performance level</a:t>
            </a:r>
            <a:endParaRPr lang="en-US" sz="2300"/>
          </a:p>
        </p:txBody>
      </p:sp>
      <p:sp>
        <p:nvSpPr>
          <p:cNvPr id="9" name="Shape 6"/>
          <p:cNvSpPr/>
          <p:nvPr/>
        </p:nvSpPr>
        <p:spPr>
          <a:xfrm>
            <a:off x="6400800" y="2057400"/>
            <a:ext cx="4846320" cy="512064"/>
          </a:xfrm>
          <a:prstGeom prst="roundRect">
            <a:avLst>
              <a:gd name="adj" fmla="val 7143"/>
            </a:avLst>
          </a:prstGeom>
          <a:solidFill>
            <a:srgbClr val="3F7DCE"/>
          </a:solidFill>
          <a:ln w="12700">
            <a:solidFill>
              <a:srgbClr val="3F7D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583680" y="2194744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FFFFFF"/>
                </a:solidFill>
              </a:rPr>
              <a:t>Level 4</a:t>
            </a:r>
            <a:endParaRPr lang="en-US" sz="1500"/>
          </a:p>
        </p:txBody>
      </p:sp>
      <p:sp>
        <p:nvSpPr>
          <p:cNvPr id="11" name="Text 8"/>
          <p:cNvSpPr/>
          <p:nvPr/>
        </p:nvSpPr>
        <p:spPr>
          <a:xfrm>
            <a:off x="7772400" y="2194744"/>
            <a:ext cx="3154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00" b="1">
                <a:solidFill>
                  <a:srgbClr val="FFFFFF"/>
                </a:solidFill>
              </a:rPr>
              <a:t>Exceeded Expectations</a:t>
            </a:r>
            <a:endParaRPr lang="en-US" sz="1500"/>
          </a:p>
        </p:txBody>
      </p:sp>
      <p:sp>
        <p:nvSpPr>
          <p:cNvPr id="12" name="Shape 9"/>
          <p:cNvSpPr/>
          <p:nvPr/>
        </p:nvSpPr>
        <p:spPr>
          <a:xfrm>
            <a:off x="6400800" y="2743200"/>
            <a:ext cx="4846320" cy="512064"/>
          </a:xfrm>
          <a:prstGeom prst="roundRect">
            <a:avLst>
              <a:gd name="adj" fmla="val 7143"/>
            </a:avLst>
          </a:prstGeom>
          <a:solidFill>
            <a:srgbClr val="6BCB57"/>
          </a:solidFill>
          <a:ln w="12700">
            <a:solidFill>
              <a:srgbClr val="6BCB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583680" y="2889780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FFFFFF"/>
                </a:solidFill>
              </a:rPr>
              <a:t>Level 3</a:t>
            </a:r>
            <a:endParaRPr lang="en-US" sz="1500"/>
          </a:p>
        </p:txBody>
      </p:sp>
      <p:sp>
        <p:nvSpPr>
          <p:cNvPr id="14" name="Text 11"/>
          <p:cNvSpPr/>
          <p:nvPr/>
        </p:nvSpPr>
        <p:spPr>
          <a:xfrm>
            <a:off x="7772400" y="2889780"/>
            <a:ext cx="3154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00" b="1">
                <a:solidFill>
                  <a:srgbClr val="FFFFFF"/>
                </a:solidFill>
              </a:rPr>
              <a:t>Met Expectations</a:t>
            </a:r>
            <a:endParaRPr lang="en-US" sz="1500"/>
          </a:p>
        </p:txBody>
      </p:sp>
      <p:sp>
        <p:nvSpPr>
          <p:cNvPr id="15" name="Shape 12"/>
          <p:cNvSpPr/>
          <p:nvPr/>
        </p:nvSpPr>
        <p:spPr>
          <a:xfrm>
            <a:off x="6400800" y="3429000"/>
            <a:ext cx="4846320" cy="512064"/>
          </a:xfrm>
          <a:prstGeom prst="roundRect">
            <a:avLst>
              <a:gd name="adj" fmla="val 7143"/>
            </a:avLst>
          </a:prstGeom>
          <a:solidFill>
            <a:srgbClr val="F5D620"/>
          </a:solidFill>
          <a:ln w="12700">
            <a:solidFill>
              <a:srgbClr val="F5D6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583680" y="3575580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243331"/>
                </a:solidFill>
              </a:rPr>
              <a:t>Level 2</a:t>
            </a:r>
            <a:endParaRPr lang="en-US" sz="1500"/>
          </a:p>
        </p:txBody>
      </p:sp>
      <p:sp>
        <p:nvSpPr>
          <p:cNvPr id="17" name="Text 14"/>
          <p:cNvSpPr/>
          <p:nvPr/>
        </p:nvSpPr>
        <p:spPr>
          <a:xfrm>
            <a:off x="7772400" y="3575580"/>
            <a:ext cx="3154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00" b="1">
                <a:solidFill>
                  <a:srgbClr val="243331"/>
                </a:solidFill>
              </a:rPr>
              <a:t>Partially Met Expectations</a:t>
            </a:r>
            <a:endParaRPr lang="en-US" sz="1500"/>
          </a:p>
        </p:txBody>
      </p:sp>
      <p:sp>
        <p:nvSpPr>
          <p:cNvPr id="18" name="Shape 15"/>
          <p:cNvSpPr/>
          <p:nvPr/>
        </p:nvSpPr>
        <p:spPr>
          <a:xfrm>
            <a:off x="6400800" y="4114800"/>
            <a:ext cx="4846320" cy="512064"/>
          </a:xfrm>
          <a:prstGeom prst="roundRect">
            <a:avLst>
              <a:gd name="adj" fmla="val 7143"/>
            </a:avLst>
          </a:prstGeom>
          <a:solidFill>
            <a:srgbClr val="ED334A"/>
          </a:solidFill>
          <a:ln w="12700">
            <a:solidFill>
              <a:srgbClr val="ED3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6583680" y="4261380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FFFFFF"/>
                </a:solidFill>
              </a:rPr>
              <a:t>Level 1</a:t>
            </a:r>
            <a:endParaRPr lang="en-US" sz="1500"/>
          </a:p>
        </p:txBody>
      </p:sp>
      <p:sp>
        <p:nvSpPr>
          <p:cNvPr id="20" name="Text 17"/>
          <p:cNvSpPr/>
          <p:nvPr/>
        </p:nvSpPr>
        <p:spPr>
          <a:xfrm>
            <a:off x="7772400" y="4261380"/>
            <a:ext cx="3154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00" b="1">
                <a:solidFill>
                  <a:srgbClr val="FFFFFF"/>
                </a:solidFill>
              </a:rPr>
              <a:t>Did Not Yet Meet Expectations</a:t>
            </a:r>
            <a:endParaRPr lang="en-US" sz="150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600" b="1">
                <a:solidFill>
                  <a:srgbClr val="243331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Scale score ranges</a:t>
            </a:r>
            <a:endParaRPr lang="en-US" sz="2600">
              <a:latin typeface="Aptos Display"/>
            </a:endParaRPr>
          </a:p>
        </p:txBody>
      </p:sp>
      <p:sp>
        <p:nvSpPr>
          <p:cNvPr id="3" name="Text 1"/>
          <p:cNvSpPr/>
          <p:nvPr/>
        </p:nvSpPr>
        <p:spPr>
          <a:xfrm>
            <a:off x="612648" y="91440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300">
              <a:solidFill>
                <a:srgbClr val="5E6B69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536192"/>
            <a:ext cx="3794760" cy="4224528"/>
          </a:xfrm>
          <a:prstGeom prst="roundRect">
            <a:avLst>
              <a:gd name="adj" fmla="val 1687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1920240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200" b="1">
                <a:solidFill>
                  <a:srgbClr val="0F6460"/>
                </a:solidFill>
              </a:rPr>
              <a:t>How to use the table</a:t>
            </a:r>
            <a:endParaRPr lang="en-US" sz="2200"/>
          </a:p>
        </p:txBody>
      </p:sp>
      <p:sp>
        <p:nvSpPr>
          <p:cNvPr id="6" name="Shape 4"/>
          <p:cNvSpPr/>
          <p:nvPr/>
        </p:nvSpPr>
        <p:spPr>
          <a:xfrm>
            <a:off x="914400" y="2880360"/>
            <a:ext cx="438912" cy="438912"/>
          </a:xfrm>
          <a:prstGeom prst="ellipse">
            <a:avLst/>
          </a:prstGeom>
          <a:solidFill>
            <a:srgbClr val="0F6460"/>
          </a:solidFill>
          <a:ln w="12700">
            <a:solidFill>
              <a:srgbClr val="0F64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24128" y="3017704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</a:rPr>
              <a:t>1</a:t>
            </a:r>
            <a:endParaRPr lang="en-US" sz="1200"/>
          </a:p>
        </p:txBody>
      </p:sp>
      <p:sp>
        <p:nvSpPr>
          <p:cNvPr id="8" name="Text 6"/>
          <p:cNvSpPr/>
          <p:nvPr/>
        </p:nvSpPr>
        <p:spPr>
          <a:xfrm>
            <a:off x="1536192" y="2862072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>
                <a:solidFill>
                  <a:srgbClr val="243331"/>
                </a:solidFill>
              </a:rPr>
              <a:t>Identify the test</a:t>
            </a:r>
            <a:endParaRPr lang="en-US" sz="1600"/>
          </a:p>
        </p:txBody>
      </p:sp>
      <p:sp>
        <p:nvSpPr>
          <p:cNvPr id="9" name="Text 7"/>
          <p:cNvSpPr/>
          <p:nvPr/>
        </p:nvSpPr>
        <p:spPr>
          <a:xfrm>
            <a:off x="1536192" y="3163824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>
                <a:solidFill>
                  <a:srgbClr val="5E6B69"/>
                </a:solidFill>
              </a:rPr>
              <a:t>Select the student’s subject and grade or course.</a:t>
            </a:r>
            <a:endParaRPr lang="en-US" sz="1300"/>
          </a:p>
        </p:txBody>
      </p:sp>
      <p:sp>
        <p:nvSpPr>
          <p:cNvPr id="10" name="Shape 8"/>
          <p:cNvSpPr/>
          <p:nvPr/>
        </p:nvSpPr>
        <p:spPr>
          <a:xfrm>
            <a:off x="914400" y="3840480"/>
            <a:ext cx="438912" cy="438912"/>
          </a:xfrm>
          <a:prstGeom prst="ellipse">
            <a:avLst/>
          </a:prstGeom>
          <a:solidFill>
            <a:srgbClr val="ECA818"/>
          </a:solidFill>
          <a:ln w="12700">
            <a:solidFill>
              <a:srgbClr val="ECA8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33364" y="3977824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</a:rPr>
              <a:t>2</a:t>
            </a:r>
            <a:endParaRPr lang="en-US" sz="1200"/>
          </a:p>
        </p:txBody>
      </p:sp>
      <p:sp>
        <p:nvSpPr>
          <p:cNvPr id="12" name="Text 10"/>
          <p:cNvSpPr/>
          <p:nvPr/>
        </p:nvSpPr>
        <p:spPr>
          <a:xfrm>
            <a:off x="1536192" y="3822192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243331"/>
                </a:solidFill>
              </a:rPr>
              <a:t>Find the score range</a:t>
            </a:r>
            <a:endParaRPr lang="en-US" sz="1600"/>
          </a:p>
        </p:txBody>
      </p:sp>
      <p:sp>
        <p:nvSpPr>
          <p:cNvPr id="13" name="Text 11"/>
          <p:cNvSpPr/>
          <p:nvPr/>
        </p:nvSpPr>
        <p:spPr>
          <a:xfrm>
            <a:off x="1536192" y="4123944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>
                <a:solidFill>
                  <a:srgbClr val="5E6B69"/>
                </a:solidFill>
              </a:rPr>
              <a:t>Locate the range containing the overall scale score.</a:t>
            </a:r>
            <a:endParaRPr lang="en-US" sz="1300"/>
          </a:p>
        </p:txBody>
      </p:sp>
      <p:sp>
        <p:nvSpPr>
          <p:cNvPr id="14" name="Shape 12"/>
          <p:cNvSpPr/>
          <p:nvPr/>
        </p:nvSpPr>
        <p:spPr>
          <a:xfrm>
            <a:off x="914400" y="4800600"/>
            <a:ext cx="438912" cy="438912"/>
          </a:xfrm>
          <a:prstGeom prst="ellipse">
            <a:avLst/>
          </a:prstGeom>
          <a:solidFill>
            <a:srgbClr val="0F6460"/>
          </a:solidFill>
          <a:ln w="12700">
            <a:solidFill>
              <a:srgbClr val="0F64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033364" y="4937944"/>
            <a:ext cx="2194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</a:rPr>
              <a:t>3</a:t>
            </a:r>
            <a:endParaRPr lang="en-US" sz="1200"/>
          </a:p>
        </p:txBody>
      </p:sp>
      <p:sp>
        <p:nvSpPr>
          <p:cNvPr id="16" name="Text 14"/>
          <p:cNvSpPr/>
          <p:nvPr/>
        </p:nvSpPr>
        <p:spPr>
          <a:xfrm>
            <a:off x="1536192" y="4782312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243331"/>
                </a:solidFill>
              </a:rPr>
              <a:t>Confirm the level</a:t>
            </a:r>
            <a:endParaRPr lang="en-US" sz="1600"/>
          </a:p>
        </p:txBody>
      </p:sp>
      <p:sp>
        <p:nvSpPr>
          <p:cNvPr id="17" name="Text 15"/>
          <p:cNvSpPr/>
          <p:nvPr/>
        </p:nvSpPr>
        <p:spPr>
          <a:xfrm>
            <a:off x="1536192" y="5084064"/>
            <a:ext cx="2423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>
                <a:solidFill>
                  <a:srgbClr val="5E6B69"/>
                </a:solidFill>
              </a:rPr>
              <a:t>The range identifies Performance Level 1, 2, 3, or 4.</a:t>
            </a:r>
            <a:endParaRPr lang="en-US" sz="1300"/>
          </a:p>
        </p:txBody>
      </p:sp>
      <p:sp>
        <p:nvSpPr>
          <p:cNvPr id="18" name="Shape 16"/>
          <p:cNvSpPr/>
          <p:nvPr/>
        </p:nvSpPr>
        <p:spPr>
          <a:xfrm>
            <a:off x="914400" y="5824728"/>
            <a:ext cx="3246120" cy="384048"/>
          </a:xfrm>
          <a:prstGeom prst="roundRect">
            <a:avLst>
              <a:gd name="adj" fmla="val 7143"/>
            </a:avLst>
          </a:prstGeom>
          <a:solidFill>
            <a:srgbClr val="FFF4D7"/>
          </a:solidFill>
          <a:ln w="12700">
            <a:solidFill>
              <a:srgbClr val="ECA8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051560" y="5925312"/>
            <a:ext cx="2971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100" b="1">
                <a:solidFill>
                  <a:srgbClr val="744F00"/>
                </a:solidFill>
              </a:rPr>
              <a:t>Do not use another grade or subject’s cut scores.</a:t>
            </a:r>
            <a:endParaRPr lang="en-US" sz="1100"/>
          </a:p>
        </p:txBody>
      </p:sp>
      <p:sp>
        <p:nvSpPr>
          <p:cNvPr id="21" name="Shape 19"/>
          <p:cNvSpPr/>
          <p:nvPr/>
        </p:nvSpPr>
        <p:spPr>
          <a:xfrm>
            <a:off x="4709160" y="2423160"/>
            <a:ext cx="1325880" cy="475488"/>
          </a:xfrm>
          <a:prstGeom prst="rect">
            <a:avLst/>
          </a:prstGeom>
          <a:solidFill>
            <a:srgbClr val="0F6460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745736" y="2542032"/>
            <a:ext cx="1252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</a:rPr>
              <a:t>Grade / Course</a:t>
            </a:r>
            <a:endParaRPr lang="en-US" sz="1100"/>
          </a:p>
        </p:txBody>
      </p:sp>
      <p:sp>
        <p:nvSpPr>
          <p:cNvPr id="23" name="Shape 21"/>
          <p:cNvSpPr/>
          <p:nvPr/>
        </p:nvSpPr>
        <p:spPr>
          <a:xfrm>
            <a:off x="6035040" y="2423160"/>
            <a:ext cx="1353312" cy="475488"/>
          </a:xfrm>
          <a:prstGeom prst="rect">
            <a:avLst/>
          </a:prstGeom>
          <a:solidFill>
            <a:srgbClr val="0F6460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071616" y="2542032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</a:rPr>
              <a:t>ELA Level 3</a:t>
            </a:r>
            <a:endParaRPr lang="en-US" sz="1100"/>
          </a:p>
        </p:txBody>
      </p:sp>
      <p:sp>
        <p:nvSpPr>
          <p:cNvPr id="25" name="Shape 23"/>
          <p:cNvSpPr/>
          <p:nvPr/>
        </p:nvSpPr>
        <p:spPr>
          <a:xfrm>
            <a:off x="7388352" y="2423160"/>
            <a:ext cx="1353312" cy="475488"/>
          </a:xfrm>
          <a:prstGeom prst="rect">
            <a:avLst/>
          </a:prstGeom>
          <a:solidFill>
            <a:srgbClr val="0F6460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7424928" y="2542032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</a:rPr>
              <a:t>ELA Level 4</a:t>
            </a:r>
            <a:endParaRPr lang="en-US" sz="1100"/>
          </a:p>
        </p:txBody>
      </p:sp>
      <p:sp>
        <p:nvSpPr>
          <p:cNvPr id="27" name="Shape 25"/>
          <p:cNvSpPr/>
          <p:nvPr/>
        </p:nvSpPr>
        <p:spPr>
          <a:xfrm>
            <a:off x="8741664" y="2423160"/>
            <a:ext cx="1353312" cy="475488"/>
          </a:xfrm>
          <a:prstGeom prst="rect">
            <a:avLst/>
          </a:prstGeom>
          <a:solidFill>
            <a:srgbClr val="0F6460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8778240" y="2542032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</a:rPr>
              <a:t>Math Level 3</a:t>
            </a:r>
            <a:endParaRPr lang="en-US" sz="1100"/>
          </a:p>
        </p:txBody>
      </p:sp>
      <p:sp>
        <p:nvSpPr>
          <p:cNvPr id="29" name="Shape 27"/>
          <p:cNvSpPr/>
          <p:nvPr/>
        </p:nvSpPr>
        <p:spPr>
          <a:xfrm>
            <a:off x="10094976" y="2423160"/>
            <a:ext cx="1417320" cy="475488"/>
          </a:xfrm>
          <a:prstGeom prst="rect">
            <a:avLst/>
          </a:prstGeom>
          <a:solidFill>
            <a:srgbClr val="0F6460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10131552" y="2542032"/>
            <a:ext cx="1344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</a:rPr>
              <a:t>Math Level 4</a:t>
            </a:r>
            <a:endParaRPr lang="en-US" sz="1100"/>
          </a:p>
        </p:txBody>
      </p:sp>
      <p:sp>
        <p:nvSpPr>
          <p:cNvPr id="31" name="Shape 29"/>
          <p:cNvSpPr/>
          <p:nvPr/>
        </p:nvSpPr>
        <p:spPr>
          <a:xfrm>
            <a:off x="4709160" y="2898648"/>
            <a:ext cx="1325880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4745736" y="3017520"/>
            <a:ext cx="1252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3</a:t>
            </a:r>
            <a:endParaRPr lang="en-US" sz="1200"/>
          </a:p>
        </p:txBody>
      </p:sp>
      <p:sp>
        <p:nvSpPr>
          <p:cNvPr id="33" name="Shape 31"/>
          <p:cNvSpPr/>
          <p:nvPr/>
        </p:nvSpPr>
        <p:spPr>
          <a:xfrm>
            <a:off x="6035040" y="2898648"/>
            <a:ext cx="1353312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6071616" y="3017520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500–565</a:t>
            </a:r>
            <a:endParaRPr lang="en-US" sz="1200"/>
          </a:p>
        </p:txBody>
      </p:sp>
      <p:sp>
        <p:nvSpPr>
          <p:cNvPr id="35" name="Shape 33"/>
          <p:cNvSpPr/>
          <p:nvPr/>
        </p:nvSpPr>
        <p:spPr>
          <a:xfrm>
            <a:off x="7388352" y="2898648"/>
            <a:ext cx="1353312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7424928" y="3017520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566–800</a:t>
            </a:r>
            <a:endParaRPr lang="en-US" sz="1200"/>
          </a:p>
        </p:txBody>
      </p:sp>
      <p:sp>
        <p:nvSpPr>
          <p:cNvPr id="37" name="Shape 35"/>
          <p:cNvSpPr/>
          <p:nvPr/>
        </p:nvSpPr>
        <p:spPr>
          <a:xfrm>
            <a:off x="8741664" y="2898648"/>
            <a:ext cx="1353312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8778240" y="3017520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500–551</a:t>
            </a:r>
            <a:endParaRPr lang="en-US" sz="1200"/>
          </a:p>
        </p:txBody>
      </p:sp>
      <p:sp>
        <p:nvSpPr>
          <p:cNvPr id="39" name="Shape 37"/>
          <p:cNvSpPr/>
          <p:nvPr/>
        </p:nvSpPr>
        <p:spPr>
          <a:xfrm>
            <a:off x="10094976" y="2898648"/>
            <a:ext cx="1417320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10131552" y="3017520"/>
            <a:ext cx="1344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552–800</a:t>
            </a:r>
            <a:endParaRPr lang="en-US" sz="1200"/>
          </a:p>
        </p:txBody>
      </p:sp>
      <p:sp>
        <p:nvSpPr>
          <p:cNvPr id="41" name="Shape 39"/>
          <p:cNvSpPr/>
          <p:nvPr/>
        </p:nvSpPr>
        <p:spPr>
          <a:xfrm>
            <a:off x="4709160" y="3374136"/>
            <a:ext cx="1325880" cy="475488"/>
          </a:xfrm>
          <a:prstGeom prst="rect">
            <a:avLst/>
          </a:prstGeom>
          <a:solidFill>
            <a:srgbClr val="EAF1E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4745736" y="3493008"/>
            <a:ext cx="1252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4</a:t>
            </a:r>
            <a:endParaRPr lang="en-US" sz="1200"/>
          </a:p>
        </p:txBody>
      </p:sp>
      <p:sp>
        <p:nvSpPr>
          <p:cNvPr id="43" name="Shape 41"/>
          <p:cNvSpPr/>
          <p:nvPr/>
        </p:nvSpPr>
        <p:spPr>
          <a:xfrm>
            <a:off x="6035040" y="3374136"/>
            <a:ext cx="1353312" cy="475488"/>
          </a:xfrm>
          <a:prstGeom prst="rect">
            <a:avLst/>
          </a:prstGeom>
          <a:solidFill>
            <a:srgbClr val="EAF1E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6071616" y="3493008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500–548</a:t>
            </a:r>
            <a:endParaRPr lang="en-US" sz="1200"/>
          </a:p>
        </p:txBody>
      </p:sp>
      <p:sp>
        <p:nvSpPr>
          <p:cNvPr id="45" name="Shape 43"/>
          <p:cNvSpPr/>
          <p:nvPr/>
        </p:nvSpPr>
        <p:spPr>
          <a:xfrm>
            <a:off x="7388352" y="3374136"/>
            <a:ext cx="1353312" cy="475488"/>
          </a:xfrm>
          <a:prstGeom prst="rect">
            <a:avLst/>
          </a:prstGeom>
          <a:solidFill>
            <a:srgbClr val="EAF1E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7424928" y="3493008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549–800</a:t>
            </a:r>
            <a:endParaRPr lang="en-US" sz="1200"/>
          </a:p>
        </p:txBody>
      </p:sp>
      <p:sp>
        <p:nvSpPr>
          <p:cNvPr id="47" name="Shape 45"/>
          <p:cNvSpPr/>
          <p:nvPr/>
        </p:nvSpPr>
        <p:spPr>
          <a:xfrm>
            <a:off x="8741664" y="3374136"/>
            <a:ext cx="1353312" cy="475488"/>
          </a:xfrm>
          <a:prstGeom prst="rect">
            <a:avLst/>
          </a:prstGeom>
          <a:solidFill>
            <a:srgbClr val="EAF1E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8778240" y="3493008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500–601</a:t>
            </a:r>
            <a:endParaRPr lang="en-US" sz="1200"/>
          </a:p>
        </p:txBody>
      </p:sp>
      <p:sp>
        <p:nvSpPr>
          <p:cNvPr id="49" name="Shape 47"/>
          <p:cNvSpPr/>
          <p:nvPr/>
        </p:nvSpPr>
        <p:spPr>
          <a:xfrm>
            <a:off x="10094976" y="3374136"/>
            <a:ext cx="1417320" cy="475488"/>
          </a:xfrm>
          <a:prstGeom prst="rect">
            <a:avLst/>
          </a:prstGeom>
          <a:solidFill>
            <a:srgbClr val="EAF1E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10131552" y="3493008"/>
            <a:ext cx="1344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602–800</a:t>
            </a:r>
            <a:endParaRPr lang="en-US" sz="1200"/>
          </a:p>
        </p:txBody>
      </p:sp>
      <p:sp>
        <p:nvSpPr>
          <p:cNvPr id="51" name="Shape 49"/>
          <p:cNvSpPr/>
          <p:nvPr/>
        </p:nvSpPr>
        <p:spPr>
          <a:xfrm>
            <a:off x="4709160" y="3849624"/>
            <a:ext cx="1325880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50"/>
          <p:cNvSpPr/>
          <p:nvPr/>
        </p:nvSpPr>
        <p:spPr>
          <a:xfrm>
            <a:off x="4745736" y="3968496"/>
            <a:ext cx="1252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</a:t>
            </a:r>
            <a:endParaRPr lang="en-US" sz="1200"/>
          </a:p>
        </p:txBody>
      </p:sp>
      <p:sp>
        <p:nvSpPr>
          <p:cNvPr id="53" name="Shape 51"/>
          <p:cNvSpPr/>
          <p:nvPr/>
        </p:nvSpPr>
        <p:spPr>
          <a:xfrm>
            <a:off x="6035040" y="3849624"/>
            <a:ext cx="1353312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52"/>
          <p:cNvSpPr/>
          <p:nvPr/>
        </p:nvSpPr>
        <p:spPr>
          <a:xfrm>
            <a:off x="6071616" y="3968496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500–552</a:t>
            </a:r>
            <a:endParaRPr lang="en-US" sz="1200"/>
          </a:p>
        </p:txBody>
      </p:sp>
      <p:sp>
        <p:nvSpPr>
          <p:cNvPr id="55" name="Shape 53"/>
          <p:cNvSpPr/>
          <p:nvPr/>
        </p:nvSpPr>
        <p:spPr>
          <a:xfrm>
            <a:off x="7388352" y="3849624"/>
            <a:ext cx="1353312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54"/>
          <p:cNvSpPr/>
          <p:nvPr/>
        </p:nvSpPr>
        <p:spPr>
          <a:xfrm>
            <a:off x="7424928" y="3968496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553–800</a:t>
            </a:r>
            <a:endParaRPr lang="en-US" sz="1200"/>
          </a:p>
        </p:txBody>
      </p:sp>
      <p:sp>
        <p:nvSpPr>
          <p:cNvPr id="57" name="Shape 55"/>
          <p:cNvSpPr/>
          <p:nvPr/>
        </p:nvSpPr>
        <p:spPr>
          <a:xfrm>
            <a:off x="8741664" y="3849624"/>
            <a:ext cx="1353312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56"/>
          <p:cNvSpPr/>
          <p:nvPr/>
        </p:nvSpPr>
        <p:spPr>
          <a:xfrm>
            <a:off x="8778240" y="3968496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500–556</a:t>
            </a:r>
            <a:endParaRPr lang="en-US" sz="1200"/>
          </a:p>
        </p:txBody>
      </p:sp>
      <p:sp>
        <p:nvSpPr>
          <p:cNvPr id="59" name="Shape 57"/>
          <p:cNvSpPr/>
          <p:nvPr/>
        </p:nvSpPr>
        <p:spPr>
          <a:xfrm>
            <a:off x="10094976" y="3849624"/>
            <a:ext cx="1417320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58"/>
          <p:cNvSpPr/>
          <p:nvPr/>
        </p:nvSpPr>
        <p:spPr>
          <a:xfrm>
            <a:off x="10131552" y="3968496"/>
            <a:ext cx="1344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557–800</a:t>
            </a:r>
            <a:endParaRPr lang="en-US" sz="1200"/>
          </a:p>
        </p:txBody>
      </p:sp>
      <p:sp>
        <p:nvSpPr>
          <p:cNvPr id="61" name="Shape 59"/>
          <p:cNvSpPr/>
          <p:nvPr/>
        </p:nvSpPr>
        <p:spPr>
          <a:xfrm>
            <a:off x="4709160" y="4325112"/>
            <a:ext cx="1325880" cy="475488"/>
          </a:xfrm>
          <a:prstGeom prst="rect">
            <a:avLst/>
          </a:prstGeom>
          <a:solidFill>
            <a:srgbClr val="EAF1E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745736" y="4443984"/>
            <a:ext cx="1252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6</a:t>
            </a:r>
            <a:endParaRPr lang="en-US" sz="1200"/>
          </a:p>
        </p:txBody>
      </p:sp>
      <p:sp>
        <p:nvSpPr>
          <p:cNvPr id="63" name="Shape 61"/>
          <p:cNvSpPr/>
          <p:nvPr/>
        </p:nvSpPr>
        <p:spPr>
          <a:xfrm>
            <a:off x="6035040" y="4325112"/>
            <a:ext cx="1353312" cy="475488"/>
          </a:xfrm>
          <a:prstGeom prst="rect">
            <a:avLst/>
          </a:prstGeom>
          <a:solidFill>
            <a:srgbClr val="EAF1E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6071616" y="4443984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500–581</a:t>
            </a:r>
            <a:endParaRPr lang="en-US" sz="1200"/>
          </a:p>
        </p:txBody>
      </p:sp>
      <p:sp>
        <p:nvSpPr>
          <p:cNvPr id="65" name="Shape 63"/>
          <p:cNvSpPr/>
          <p:nvPr/>
        </p:nvSpPr>
        <p:spPr>
          <a:xfrm>
            <a:off x="7388352" y="4325112"/>
            <a:ext cx="1353312" cy="475488"/>
          </a:xfrm>
          <a:prstGeom prst="rect">
            <a:avLst/>
          </a:prstGeom>
          <a:solidFill>
            <a:srgbClr val="EAF1E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64"/>
          <p:cNvSpPr/>
          <p:nvPr/>
        </p:nvSpPr>
        <p:spPr>
          <a:xfrm>
            <a:off x="7424928" y="4443984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582–800</a:t>
            </a:r>
            <a:endParaRPr lang="en-US" sz="1200"/>
          </a:p>
        </p:txBody>
      </p:sp>
      <p:sp>
        <p:nvSpPr>
          <p:cNvPr id="67" name="Shape 65"/>
          <p:cNvSpPr/>
          <p:nvPr/>
        </p:nvSpPr>
        <p:spPr>
          <a:xfrm>
            <a:off x="8741664" y="4325112"/>
            <a:ext cx="1353312" cy="475488"/>
          </a:xfrm>
          <a:prstGeom prst="rect">
            <a:avLst/>
          </a:prstGeom>
          <a:solidFill>
            <a:srgbClr val="EAF1E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66"/>
          <p:cNvSpPr/>
          <p:nvPr/>
        </p:nvSpPr>
        <p:spPr>
          <a:xfrm>
            <a:off x="8778240" y="4443984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500–598</a:t>
            </a:r>
            <a:endParaRPr lang="en-US" sz="1200"/>
          </a:p>
        </p:txBody>
      </p:sp>
      <p:sp>
        <p:nvSpPr>
          <p:cNvPr id="69" name="Shape 67"/>
          <p:cNvSpPr/>
          <p:nvPr/>
        </p:nvSpPr>
        <p:spPr>
          <a:xfrm>
            <a:off x="10094976" y="4325112"/>
            <a:ext cx="1417320" cy="475488"/>
          </a:xfrm>
          <a:prstGeom prst="rect">
            <a:avLst/>
          </a:prstGeom>
          <a:solidFill>
            <a:srgbClr val="EAF1E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Text 68"/>
          <p:cNvSpPr/>
          <p:nvPr/>
        </p:nvSpPr>
        <p:spPr>
          <a:xfrm>
            <a:off x="10131552" y="4443984"/>
            <a:ext cx="1344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599–800</a:t>
            </a:r>
            <a:endParaRPr lang="en-US" sz="1200"/>
          </a:p>
        </p:txBody>
      </p:sp>
      <p:sp>
        <p:nvSpPr>
          <p:cNvPr id="71" name="Shape 69"/>
          <p:cNvSpPr/>
          <p:nvPr/>
        </p:nvSpPr>
        <p:spPr>
          <a:xfrm>
            <a:off x="4709160" y="4800600"/>
            <a:ext cx="1325880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Text 70"/>
          <p:cNvSpPr/>
          <p:nvPr/>
        </p:nvSpPr>
        <p:spPr>
          <a:xfrm>
            <a:off x="4745736" y="4919472"/>
            <a:ext cx="1252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7</a:t>
            </a:r>
            <a:endParaRPr lang="en-US" sz="1200"/>
          </a:p>
        </p:txBody>
      </p:sp>
      <p:sp>
        <p:nvSpPr>
          <p:cNvPr id="73" name="Shape 71"/>
          <p:cNvSpPr/>
          <p:nvPr/>
        </p:nvSpPr>
        <p:spPr>
          <a:xfrm>
            <a:off x="6035040" y="4800600"/>
            <a:ext cx="1353312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Text 72"/>
          <p:cNvSpPr/>
          <p:nvPr/>
        </p:nvSpPr>
        <p:spPr>
          <a:xfrm>
            <a:off x="6071616" y="4919472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500–555</a:t>
            </a:r>
            <a:endParaRPr lang="en-US" sz="1200"/>
          </a:p>
        </p:txBody>
      </p:sp>
      <p:sp>
        <p:nvSpPr>
          <p:cNvPr id="75" name="Shape 73"/>
          <p:cNvSpPr/>
          <p:nvPr/>
        </p:nvSpPr>
        <p:spPr>
          <a:xfrm>
            <a:off x="7388352" y="4800600"/>
            <a:ext cx="1353312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74"/>
          <p:cNvSpPr/>
          <p:nvPr/>
        </p:nvSpPr>
        <p:spPr>
          <a:xfrm>
            <a:off x="7424928" y="4919472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556–800</a:t>
            </a:r>
            <a:endParaRPr lang="en-US" sz="1200"/>
          </a:p>
        </p:txBody>
      </p:sp>
      <p:sp>
        <p:nvSpPr>
          <p:cNvPr id="77" name="Shape 75"/>
          <p:cNvSpPr/>
          <p:nvPr/>
        </p:nvSpPr>
        <p:spPr>
          <a:xfrm>
            <a:off x="8741664" y="4800600"/>
            <a:ext cx="1353312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/>
          <p:cNvSpPr/>
          <p:nvPr/>
        </p:nvSpPr>
        <p:spPr>
          <a:xfrm>
            <a:off x="8778240" y="4919472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500–587</a:t>
            </a:r>
            <a:endParaRPr lang="en-US" sz="1200"/>
          </a:p>
        </p:txBody>
      </p:sp>
      <p:sp>
        <p:nvSpPr>
          <p:cNvPr id="79" name="Shape 77"/>
          <p:cNvSpPr/>
          <p:nvPr/>
        </p:nvSpPr>
        <p:spPr>
          <a:xfrm>
            <a:off x="10094976" y="4800600"/>
            <a:ext cx="1417320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Text 78"/>
          <p:cNvSpPr/>
          <p:nvPr/>
        </p:nvSpPr>
        <p:spPr>
          <a:xfrm>
            <a:off x="10131552" y="4919472"/>
            <a:ext cx="1344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588–800</a:t>
            </a:r>
            <a:endParaRPr lang="en-US" sz="1200"/>
          </a:p>
        </p:txBody>
      </p:sp>
      <p:sp>
        <p:nvSpPr>
          <p:cNvPr id="81" name="Shape 79"/>
          <p:cNvSpPr/>
          <p:nvPr/>
        </p:nvSpPr>
        <p:spPr>
          <a:xfrm>
            <a:off x="4709160" y="5276088"/>
            <a:ext cx="1325880" cy="475488"/>
          </a:xfrm>
          <a:prstGeom prst="rect">
            <a:avLst/>
          </a:prstGeom>
          <a:solidFill>
            <a:srgbClr val="EAF1E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Text 80"/>
          <p:cNvSpPr/>
          <p:nvPr/>
        </p:nvSpPr>
        <p:spPr>
          <a:xfrm>
            <a:off x="4745736" y="5394960"/>
            <a:ext cx="1252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8</a:t>
            </a:r>
            <a:endParaRPr lang="en-US" sz="1200"/>
          </a:p>
        </p:txBody>
      </p:sp>
      <p:sp>
        <p:nvSpPr>
          <p:cNvPr id="83" name="Shape 81"/>
          <p:cNvSpPr/>
          <p:nvPr/>
        </p:nvSpPr>
        <p:spPr>
          <a:xfrm>
            <a:off x="6035040" y="5276088"/>
            <a:ext cx="1353312" cy="475488"/>
          </a:xfrm>
          <a:prstGeom prst="rect">
            <a:avLst/>
          </a:prstGeom>
          <a:solidFill>
            <a:srgbClr val="EAF1E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Text 82"/>
          <p:cNvSpPr/>
          <p:nvPr/>
        </p:nvSpPr>
        <p:spPr>
          <a:xfrm>
            <a:off x="6071616" y="5394960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500–560</a:t>
            </a:r>
            <a:endParaRPr lang="en-US" sz="1200"/>
          </a:p>
        </p:txBody>
      </p:sp>
      <p:sp>
        <p:nvSpPr>
          <p:cNvPr id="85" name="Shape 83"/>
          <p:cNvSpPr/>
          <p:nvPr/>
        </p:nvSpPr>
        <p:spPr>
          <a:xfrm>
            <a:off x="7388352" y="5276088"/>
            <a:ext cx="1353312" cy="475488"/>
          </a:xfrm>
          <a:prstGeom prst="rect">
            <a:avLst/>
          </a:prstGeom>
          <a:solidFill>
            <a:srgbClr val="EAF1E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6" name="Text 84"/>
          <p:cNvSpPr/>
          <p:nvPr/>
        </p:nvSpPr>
        <p:spPr>
          <a:xfrm>
            <a:off x="7424928" y="5394960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561–800</a:t>
            </a:r>
            <a:endParaRPr lang="en-US" sz="1200"/>
          </a:p>
        </p:txBody>
      </p:sp>
      <p:sp>
        <p:nvSpPr>
          <p:cNvPr id="87" name="Shape 85"/>
          <p:cNvSpPr/>
          <p:nvPr/>
        </p:nvSpPr>
        <p:spPr>
          <a:xfrm>
            <a:off x="8741664" y="5276088"/>
            <a:ext cx="1353312" cy="475488"/>
          </a:xfrm>
          <a:prstGeom prst="rect">
            <a:avLst/>
          </a:prstGeom>
          <a:solidFill>
            <a:srgbClr val="EAF1E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Text 86"/>
          <p:cNvSpPr/>
          <p:nvPr/>
        </p:nvSpPr>
        <p:spPr>
          <a:xfrm>
            <a:off x="8778240" y="5394960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500–762</a:t>
            </a:r>
            <a:endParaRPr lang="en-US" sz="1200"/>
          </a:p>
        </p:txBody>
      </p:sp>
      <p:sp>
        <p:nvSpPr>
          <p:cNvPr id="89" name="Shape 87"/>
          <p:cNvSpPr/>
          <p:nvPr/>
        </p:nvSpPr>
        <p:spPr>
          <a:xfrm>
            <a:off x="10094976" y="5276088"/>
            <a:ext cx="1417320" cy="475488"/>
          </a:xfrm>
          <a:prstGeom prst="rect">
            <a:avLst/>
          </a:prstGeom>
          <a:solidFill>
            <a:srgbClr val="EAF1E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 88"/>
          <p:cNvSpPr/>
          <p:nvPr/>
        </p:nvSpPr>
        <p:spPr>
          <a:xfrm>
            <a:off x="10131552" y="5394960"/>
            <a:ext cx="1344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763–800</a:t>
            </a:r>
            <a:endParaRPr lang="en-US" sz="1200"/>
          </a:p>
        </p:txBody>
      </p:sp>
      <p:sp>
        <p:nvSpPr>
          <p:cNvPr id="91" name="Shape 89"/>
          <p:cNvSpPr/>
          <p:nvPr/>
        </p:nvSpPr>
        <p:spPr>
          <a:xfrm>
            <a:off x="4709160" y="5751576"/>
            <a:ext cx="1325880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Text 90"/>
          <p:cNvSpPr/>
          <p:nvPr/>
        </p:nvSpPr>
        <p:spPr>
          <a:xfrm>
            <a:off x="4745736" y="5870448"/>
            <a:ext cx="1252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11 / Algebra II</a:t>
            </a:r>
            <a:endParaRPr lang="en-US" sz="1200"/>
          </a:p>
        </p:txBody>
      </p:sp>
      <p:sp>
        <p:nvSpPr>
          <p:cNvPr id="93" name="Shape 91"/>
          <p:cNvSpPr/>
          <p:nvPr/>
        </p:nvSpPr>
        <p:spPr>
          <a:xfrm>
            <a:off x="6035040" y="5751576"/>
            <a:ext cx="1353312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Text 92"/>
          <p:cNvSpPr/>
          <p:nvPr/>
        </p:nvSpPr>
        <p:spPr>
          <a:xfrm>
            <a:off x="6071616" y="5870448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500–546</a:t>
            </a:r>
            <a:endParaRPr lang="en-US" sz="1200"/>
          </a:p>
        </p:txBody>
      </p:sp>
      <p:sp>
        <p:nvSpPr>
          <p:cNvPr id="95" name="Shape 93"/>
          <p:cNvSpPr/>
          <p:nvPr/>
        </p:nvSpPr>
        <p:spPr>
          <a:xfrm>
            <a:off x="7388352" y="5751576"/>
            <a:ext cx="1353312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Text 94"/>
          <p:cNvSpPr/>
          <p:nvPr/>
        </p:nvSpPr>
        <p:spPr>
          <a:xfrm>
            <a:off x="7424928" y="5870448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547–800</a:t>
            </a:r>
            <a:endParaRPr lang="en-US" sz="1200"/>
          </a:p>
        </p:txBody>
      </p:sp>
      <p:sp>
        <p:nvSpPr>
          <p:cNvPr id="97" name="Shape 95"/>
          <p:cNvSpPr/>
          <p:nvPr/>
        </p:nvSpPr>
        <p:spPr>
          <a:xfrm>
            <a:off x="8741664" y="5751576"/>
            <a:ext cx="1353312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Text 96"/>
          <p:cNvSpPr/>
          <p:nvPr/>
        </p:nvSpPr>
        <p:spPr>
          <a:xfrm>
            <a:off x="8778240" y="5870448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500–616</a:t>
            </a:r>
            <a:endParaRPr lang="en-US" sz="1200"/>
          </a:p>
        </p:txBody>
      </p:sp>
      <p:sp>
        <p:nvSpPr>
          <p:cNvPr id="99" name="Shape 97"/>
          <p:cNvSpPr/>
          <p:nvPr/>
        </p:nvSpPr>
        <p:spPr>
          <a:xfrm>
            <a:off x="10094976" y="5751576"/>
            <a:ext cx="1417320" cy="475488"/>
          </a:xfrm>
          <a:prstGeom prst="rect">
            <a:avLst/>
          </a:prstGeom>
          <a:solidFill>
            <a:srgbClr val="FFFFFF"/>
          </a:solidFill>
          <a:ln w="8890">
            <a:solidFill>
              <a:srgbClr val="C9D4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Text 98"/>
          <p:cNvSpPr/>
          <p:nvPr/>
        </p:nvSpPr>
        <p:spPr>
          <a:xfrm>
            <a:off x="10131552" y="5870448"/>
            <a:ext cx="1344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243331"/>
                </a:solidFill>
              </a:rPr>
              <a:t>617–800</a:t>
            </a:r>
            <a:endParaRPr lang="en-US" sz="1200"/>
          </a:p>
        </p:txBody>
      </p:sp>
      <p:sp>
        <p:nvSpPr>
          <p:cNvPr id="101" name="Shape 99"/>
          <p:cNvSpPr/>
          <p:nvPr/>
        </p:nvSpPr>
        <p:spPr>
          <a:xfrm>
            <a:off x="4745736" y="992124"/>
            <a:ext cx="6812280" cy="1275588"/>
          </a:xfrm>
          <a:prstGeom prst="roundRect">
            <a:avLst>
              <a:gd name="adj" fmla="val 7143"/>
            </a:avLst>
          </a:prstGeom>
          <a:solidFill>
            <a:srgbClr val="FFF4D7"/>
          </a:solidFill>
          <a:ln w="12700">
            <a:solidFill>
              <a:srgbClr val="ECA8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2" name="Text 100"/>
          <p:cNvSpPr/>
          <p:nvPr/>
        </p:nvSpPr>
        <p:spPr>
          <a:xfrm>
            <a:off x="4841748" y="1060704"/>
            <a:ext cx="6446520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1600" b="1">
                <a:solidFill>
                  <a:srgbClr val="744F00"/>
                </a:solidFill>
              </a:rPr>
              <a:t>Levels 1 and 2 are 400–449 and 450–499 for every test. </a:t>
            </a:r>
          </a:p>
          <a:p>
            <a:pPr algn="ctr"/>
            <a:endParaRPr lang="en-US" sz="1600" b="1">
              <a:solidFill>
                <a:srgbClr val="744F00"/>
              </a:solidFill>
            </a:endParaRPr>
          </a:p>
          <a:p>
            <a:pPr algn="ctr"/>
            <a:r>
              <a:rPr lang="en-US" sz="1600" b="1">
                <a:solidFill>
                  <a:srgbClr val="744F00"/>
                </a:solidFill>
              </a:rPr>
              <a:t>The Level 3 and 4 range varies by grade and subject.</a:t>
            </a:r>
            <a:endParaRPr lang="en-US" sz="1600"/>
          </a:p>
        </p:txBody>
      </p:sp>
      <p:sp>
        <p:nvSpPr>
          <p:cNvPr id="103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Context Beyond a Single Score</a:t>
            </a:r>
            <a:endParaRPr lang="en-US" sz="2600"/>
          </a:p>
        </p:txBody>
      </p:sp>
      <p:sp>
        <p:nvSpPr>
          <p:cNvPr id="3" name="Shape 1"/>
          <p:cNvSpPr/>
          <p:nvPr/>
        </p:nvSpPr>
        <p:spPr>
          <a:xfrm>
            <a:off x="685800" y="1325880"/>
            <a:ext cx="530352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/mnt/data/bie_ppt_work/word/media/image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863791"/>
            <a:ext cx="4480560" cy="221601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97280" y="1536192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>
                <a:solidFill>
                  <a:srgbClr val="0F6460"/>
                </a:solidFill>
              </a:rPr>
              <a:t>School and BIE averages</a:t>
            </a:r>
            <a:endParaRPr lang="en-US" sz="2100"/>
          </a:p>
        </p:txBody>
      </p:sp>
      <p:sp>
        <p:nvSpPr>
          <p:cNvPr id="6" name="Text 3"/>
          <p:cNvSpPr/>
          <p:nvPr/>
        </p:nvSpPr>
        <p:spPr>
          <a:xfrm>
            <a:off x="1143000" y="4389120"/>
            <a:ext cx="4389120" cy="7315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700">
                <a:solidFill>
                  <a:srgbClr val="5E6B69"/>
                </a:solidFill>
              </a:rPr>
              <a:t>Compare the student’s overall score with same-grade, same-subject averages.</a:t>
            </a:r>
            <a:endParaRPr lang="en-US" sz="1700"/>
          </a:p>
        </p:txBody>
      </p:sp>
      <p:sp>
        <p:nvSpPr>
          <p:cNvPr id="7" name="Shape 4"/>
          <p:cNvSpPr/>
          <p:nvPr/>
        </p:nvSpPr>
        <p:spPr>
          <a:xfrm>
            <a:off x="6263640" y="1325880"/>
            <a:ext cx="525780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1" descr="/mnt/data/bie_ppt_work/word/media/image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037" y="2057400"/>
            <a:ext cx="4065006" cy="18288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83680" y="1536192"/>
            <a:ext cx="4617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>
                <a:solidFill>
                  <a:srgbClr val="0F6460"/>
                </a:solidFill>
              </a:rPr>
              <a:t>BIE performance distribution</a:t>
            </a:r>
            <a:endParaRPr lang="en-US" sz="2100"/>
          </a:p>
        </p:txBody>
      </p:sp>
      <p:sp>
        <p:nvSpPr>
          <p:cNvPr id="10" name="Text 6"/>
          <p:cNvSpPr/>
          <p:nvPr/>
        </p:nvSpPr>
        <p:spPr>
          <a:xfrm>
            <a:off x="6675120" y="4389120"/>
            <a:ext cx="4434840" cy="7315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700">
                <a:solidFill>
                  <a:srgbClr val="5E6B69"/>
                </a:solidFill>
              </a:rPr>
              <a:t>Shows the percentage of BIE students at each performance level.</a:t>
            </a:r>
            <a:endParaRPr lang="en-US" sz="170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Individual Student Report (ISR) Page 2</a:t>
            </a:r>
            <a:endParaRPr lang="en-US" sz="2600">
              <a:latin typeface="Aptos Display"/>
            </a:endParaRPr>
          </a:p>
        </p:txBody>
      </p:sp>
      <p:sp>
        <p:nvSpPr>
          <p:cNvPr id="3" name="Text 1"/>
          <p:cNvSpPr/>
          <p:nvPr/>
        </p:nvSpPr>
        <p:spPr>
          <a:xfrm>
            <a:off x="594360" y="8915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>
                <a:solidFill>
                  <a:srgbClr val="5E6B69"/>
                </a:solidFill>
              </a:rPr>
              <a:t>Use page 2 to explain performance by content area </a:t>
            </a:r>
            <a:endParaRPr lang="en-US" sz="1300"/>
          </a:p>
        </p:txBody>
      </p:sp>
      <p:sp>
        <p:nvSpPr>
          <p:cNvPr id="4" name="Card 4"/>
          <p:cNvSpPr/>
          <p:nvPr/>
        </p:nvSpPr>
        <p:spPr>
          <a:xfrm>
            <a:off x="594360" y="1325880"/>
            <a:ext cx="347472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777240" y="15544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>
                <a:solidFill>
                  <a:srgbClr val="0F6460"/>
                </a:solidFill>
              </a:rPr>
              <a:t>English Language Arts</a:t>
            </a:r>
            <a:endParaRPr lang="en-US" sz="1500"/>
          </a:p>
        </p:txBody>
      </p:sp>
      <p:sp>
        <p:nvSpPr>
          <p:cNvPr id="7" name="Card 7"/>
          <p:cNvSpPr/>
          <p:nvPr/>
        </p:nvSpPr>
        <p:spPr>
          <a:xfrm>
            <a:off x="4206240" y="1325880"/>
            <a:ext cx="347472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8"/>
          <p:cNvSpPr/>
          <p:nvPr/>
        </p:nvSpPr>
        <p:spPr>
          <a:xfrm>
            <a:off x="4389120" y="155448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>
                <a:solidFill>
                  <a:srgbClr val="0F6460"/>
                </a:solidFill>
              </a:rPr>
              <a:t>Mathematics</a:t>
            </a:r>
            <a:endParaRPr lang="en-US" sz="1500"/>
          </a:p>
        </p:txBody>
      </p:sp>
      <p:pic>
        <p:nvPicPr>
          <p:cNvPr id="9" name="Mathematics report p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5392" y="2011680"/>
            <a:ext cx="2716416" cy="352044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20" name="Card 20"/>
          <p:cNvSpPr/>
          <p:nvPr/>
        </p:nvSpPr>
        <p:spPr>
          <a:xfrm>
            <a:off x="7955280" y="1325880"/>
            <a:ext cx="3642360" cy="320040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2"/>
          <p:cNvSpPr/>
          <p:nvPr/>
        </p:nvSpPr>
        <p:spPr>
          <a:xfrm>
            <a:off x="8229600" y="2189988"/>
            <a:ext cx="3093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buSzPct val="90000"/>
              <a:buChar char="•"/>
            </a:pPr>
            <a:r>
              <a:rPr lang="en-US" sz="1600">
                <a:solidFill>
                  <a:srgbClr val="243331"/>
                </a:solidFill>
              </a:rPr>
              <a:t>ELA claims and subclaims</a:t>
            </a:r>
          </a:p>
          <a:p>
            <a:pPr marL="342900" indent="-342900">
              <a:buNone/>
            </a:pPr>
            <a:endParaRPr lang="en-US" sz="700"/>
          </a:p>
          <a:p>
            <a:pPr marL="342900" indent="-342900">
              <a:buSzPct val="90000"/>
              <a:buChar char="•"/>
            </a:pPr>
            <a:r>
              <a:rPr lang="en-US" sz="1600">
                <a:solidFill>
                  <a:srgbClr val="243331"/>
                </a:solidFill>
              </a:rPr>
              <a:t>Mathematics domains</a:t>
            </a:r>
          </a:p>
          <a:p>
            <a:pPr marL="342900" indent="-342900">
              <a:buNone/>
            </a:pPr>
            <a:endParaRPr lang="en-US" sz="700"/>
          </a:p>
          <a:p>
            <a:pPr marL="342900" indent="-342900">
              <a:buSzPct val="90000"/>
              <a:buChar char="•"/>
            </a:pPr>
            <a:r>
              <a:rPr lang="en-US" sz="1600">
                <a:solidFill>
                  <a:srgbClr val="243331"/>
                </a:solidFill>
              </a:rPr>
              <a:t>Performance for each area</a:t>
            </a:r>
          </a:p>
          <a:p>
            <a:pPr marL="342900" indent="-342900">
              <a:buNone/>
            </a:pPr>
            <a:endParaRPr lang="en-US" sz="700"/>
          </a:p>
          <a:p>
            <a:pPr marL="342900" indent="-342900">
              <a:buNone/>
            </a:pPr>
            <a:endParaRPr lang="en-US" sz="700"/>
          </a:p>
        </p:txBody>
      </p:sp>
      <p:sp>
        <p:nvSpPr>
          <p:cNvPr id="70" name="Callout bar"/>
          <p:cNvSpPr/>
          <p:nvPr/>
        </p:nvSpPr>
        <p:spPr>
          <a:xfrm>
            <a:off x="8229600" y="3703320"/>
            <a:ext cx="3093720" cy="548640"/>
          </a:xfrm>
          <a:prstGeom prst="roundRect">
            <a:avLst>
              <a:gd name="adj" fmla="val 7143"/>
            </a:avLst>
          </a:prstGeom>
          <a:solidFill>
            <a:srgbClr val="FFF4D7"/>
          </a:solidFill>
          <a:ln w="12700">
            <a:solidFill>
              <a:srgbClr val="ECA8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Callout text"/>
          <p:cNvSpPr/>
          <p:nvPr/>
        </p:nvSpPr>
        <p:spPr>
          <a:xfrm>
            <a:off x="8412480" y="3771900"/>
            <a:ext cx="2727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744F00"/>
                </a:solidFill>
              </a:rPr>
              <a:t>Mathematics domains vary by grade.</a:t>
            </a:r>
            <a:endParaRPr lang="en-US" sz="1200"/>
          </a:p>
        </p:txBody>
      </p:sp>
      <p:sp>
        <p:nvSpPr>
          <p:cNvPr id="60" name="Note bar"/>
          <p:cNvSpPr/>
          <p:nvPr/>
        </p:nvSpPr>
        <p:spPr>
          <a:xfrm>
            <a:off x="7955280" y="4709160"/>
            <a:ext cx="3642360" cy="1051560"/>
          </a:xfrm>
          <a:prstGeom prst="roundRect">
            <a:avLst>
              <a:gd name="adj" fmla="val 6250"/>
            </a:avLst>
          </a:prstGeom>
          <a:solidFill>
            <a:srgbClr val="EAF1EF"/>
          </a:solidFill>
          <a:ln w="12700">
            <a:solidFill>
              <a:srgbClr val="B8CFC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61"/>
          <p:cNvSpPr/>
          <p:nvPr/>
        </p:nvSpPr>
        <p:spPr>
          <a:xfrm>
            <a:off x="8229600" y="4892040"/>
            <a:ext cx="3093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200" b="1">
                <a:solidFill>
                  <a:srgbClr val="0F6460"/>
                </a:solidFill>
              </a:rPr>
              <a:t>Claim/subclaim/domain results show strengths and areas for improvement; they do not add up to the overall score.</a:t>
            </a:r>
            <a:endParaRPr lang="en-US" sz="120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16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266F9C8-5190-69F1-7778-AB6EF15A5D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570" y="2011680"/>
            <a:ext cx="2724300" cy="3520440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ading and Writing detail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itle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 pitchFamily="34" charset="0"/>
              </a:rPr>
              <a:t>English Language Arts ISR Page 2 </a:t>
            </a:r>
            <a:endParaRPr lang="en-US" sz="2600"/>
          </a:p>
        </p:txBody>
      </p:sp>
      <p:sp>
        <p:nvSpPr>
          <p:cNvPr id="3" name="Subtitle"/>
          <p:cNvSpPr/>
          <p:nvPr/>
        </p:nvSpPr>
        <p:spPr>
          <a:xfrm>
            <a:off x="594360" y="932688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5E6B69"/>
                </a:solidFill>
              </a:rPr>
              <a:t>Reading and Writing are reported on their own scales</a:t>
            </a:r>
          </a:p>
        </p:txBody>
      </p:sp>
      <p:sp>
        <p:nvSpPr>
          <p:cNvPr id="10" name="Left card"/>
          <p:cNvSpPr/>
          <p:nvPr/>
        </p:nvSpPr>
        <p:spPr>
          <a:xfrm>
            <a:off x="594360" y="1371600"/>
            <a:ext cx="6217920" cy="219456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Report detai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939" y="1600200"/>
            <a:ext cx="4726761" cy="1737360"/>
          </a:xfrm>
          <a:prstGeom prst="rect">
            <a:avLst/>
          </a:prstGeom>
        </p:spPr>
      </p:pic>
      <p:sp>
        <p:nvSpPr>
          <p:cNvPr id="60" name="Important bar"/>
          <p:cNvSpPr/>
          <p:nvPr/>
        </p:nvSpPr>
        <p:spPr>
          <a:xfrm>
            <a:off x="7010400" y="1371600"/>
            <a:ext cx="4587240" cy="822960"/>
          </a:xfrm>
          <a:prstGeom prst="roundRect">
            <a:avLst>
              <a:gd name="adj" fmla="val 6000"/>
            </a:avLst>
          </a:prstGeom>
          <a:solidFill>
            <a:srgbClr val="FFF4D7"/>
          </a:solidFill>
          <a:ln w="12700">
            <a:solidFill>
              <a:srgbClr val="ECA8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Important text"/>
          <p:cNvSpPr/>
          <p:nvPr/>
        </p:nvSpPr>
        <p:spPr>
          <a:xfrm>
            <a:off x="7284720" y="1508760"/>
            <a:ext cx="4038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>
                <a:solidFill>
                  <a:srgbClr val="744F00"/>
                </a:solidFill>
              </a:rPr>
              <a:t>These scores do not add up to the overall scale score.</a:t>
            </a:r>
          </a:p>
        </p:txBody>
      </p:sp>
      <p:sp>
        <p:nvSpPr>
          <p:cNvPr id="63" name="Subclaims card"/>
          <p:cNvSpPr/>
          <p:nvPr/>
        </p:nvSpPr>
        <p:spPr>
          <a:xfrm>
            <a:off x="594360" y="3703320"/>
            <a:ext cx="6217920" cy="1920240"/>
          </a:xfrm>
          <a:prstGeom prst="roundRect">
            <a:avLst>
              <a:gd name="adj" fmla="val 6250"/>
            </a:avLst>
          </a:prstGeom>
          <a:solidFill>
            <a:srgbClr val="EAF1EF"/>
          </a:solidFill>
          <a:ln w="12700">
            <a:solidFill>
              <a:srgbClr val="B8CFC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Subclaims heading"/>
          <p:cNvSpPr/>
          <p:nvPr/>
        </p:nvSpPr>
        <p:spPr>
          <a:xfrm>
            <a:off x="868680" y="3840480"/>
            <a:ext cx="403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>
                <a:solidFill>
                  <a:srgbClr val="0F6460"/>
                </a:solidFill>
              </a:rPr>
              <a:t>ELA reading subclaims</a:t>
            </a:r>
            <a:endParaRPr lang="en-US" sz="1500"/>
          </a:p>
        </p:txBody>
      </p:sp>
      <p:sp>
        <p:nvSpPr>
          <p:cNvPr id="80" name="Chip 80"/>
          <p:cNvSpPr/>
          <p:nvPr/>
        </p:nvSpPr>
        <p:spPr>
          <a:xfrm>
            <a:off x="868680" y="4206240"/>
            <a:ext cx="2200000" cy="4114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F64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Chip dot 80"/>
          <p:cNvSpPr/>
          <p:nvPr/>
        </p:nvSpPr>
        <p:spPr>
          <a:xfrm>
            <a:off x="1005840" y="4320540"/>
            <a:ext cx="182880" cy="182880"/>
          </a:xfrm>
          <a:prstGeom prst="ellipse">
            <a:avLst/>
          </a:prstGeom>
          <a:solidFill>
            <a:srgbClr val="0F64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2" name="Chip text 80"/>
          <p:cNvSpPr/>
          <p:nvPr/>
        </p:nvSpPr>
        <p:spPr>
          <a:xfrm>
            <a:off x="1325880" y="4284056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>
                <a:solidFill>
                  <a:srgbClr val="243331"/>
                </a:solidFill>
              </a:rPr>
              <a:t>Literary Text</a:t>
            </a:r>
            <a:endParaRPr lang="en-US" sz="1300"/>
          </a:p>
        </p:txBody>
      </p:sp>
      <p:sp>
        <p:nvSpPr>
          <p:cNvPr id="90" name="Chip 90"/>
          <p:cNvSpPr/>
          <p:nvPr/>
        </p:nvSpPr>
        <p:spPr>
          <a:xfrm>
            <a:off x="868680" y="4663440"/>
            <a:ext cx="2200000" cy="4114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ECA8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1" name="Chip dot 90"/>
          <p:cNvSpPr/>
          <p:nvPr/>
        </p:nvSpPr>
        <p:spPr>
          <a:xfrm>
            <a:off x="1005840" y="4777740"/>
            <a:ext cx="182880" cy="182880"/>
          </a:xfrm>
          <a:prstGeom prst="ellipse">
            <a:avLst/>
          </a:prstGeom>
          <a:solidFill>
            <a:srgbClr val="ECA81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2" name="Chip text 90"/>
          <p:cNvSpPr/>
          <p:nvPr/>
        </p:nvSpPr>
        <p:spPr>
          <a:xfrm>
            <a:off x="1325880" y="4741256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300" b="1">
                <a:solidFill>
                  <a:srgbClr val="243331"/>
                </a:solidFill>
              </a:rPr>
              <a:t>Informational Text</a:t>
            </a:r>
            <a:endParaRPr lang="en-US" sz="1300"/>
          </a:p>
        </p:txBody>
      </p:sp>
      <p:sp>
        <p:nvSpPr>
          <p:cNvPr id="100" name="Chip 100"/>
          <p:cNvSpPr/>
          <p:nvPr/>
        </p:nvSpPr>
        <p:spPr>
          <a:xfrm>
            <a:off x="868680" y="5120640"/>
            <a:ext cx="2200000" cy="4114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4A7E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1" name="Chip dot 100"/>
          <p:cNvSpPr/>
          <p:nvPr/>
        </p:nvSpPr>
        <p:spPr>
          <a:xfrm>
            <a:off x="1005840" y="5234940"/>
            <a:ext cx="182880" cy="182880"/>
          </a:xfrm>
          <a:prstGeom prst="ellipse">
            <a:avLst/>
          </a:prstGeom>
          <a:solidFill>
            <a:srgbClr val="4A7EB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2" name="Chip text 100"/>
          <p:cNvSpPr/>
          <p:nvPr/>
        </p:nvSpPr>
        <p:spPr>
          <a:xfrm>
            <a:off x="1325880" y="5198456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>
                <a:solidFill>
                  <a:srgbClr val="243331"/>
                </a:solidFill>
              </a:rPr>
              <a:t>Vocabulary</a:t>
            </a:r>
            <a:endParaRPr lang="en-US" sz="1300"/>
          </a:p>
        </p:txBody>
      </p:sp>
      <p:sp>
        <p:nvSpPr>
          <p:cNvPr id="70" name="Legend card"/>
          <p:cNvSpPr/>
          <p:nvPr/>
        </p:nvSpPr>
        <p:spPr>
          <a:xfrm>
            <a:off x="7010400" y="2377440"/>
            <a:ext cx="4587240" cy="324612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2" name="Legen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4720" y="2560320"/>
            <a:ext cx="4038600" cy="927793"/>
          </a:xfrm>
          <a:prstGeom prst="rect">
            <a:avLst/>
          </a:prstGeom>
        </p:spPr>
      </p:pic>
      <p:sp>
        <p:nvSpPr>
          <p:cNvPr id="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17</a:t>
            </a:fld>
            <a:endParaRPr lang="en-US"/>
          </a:p>
        </p:txBody>
      </p:sp>
      <p:sp>
        <p:nvSpPr>
          <p:cNvPr id="200" name="Legend guidance"/>
          <p:cNvSpPr txBox="1"/>
          <p:nvPr/>
        </p:nvSpPr>
        <p:spPr>
          <a:xfrm>
            <a:off x="7284720" y="3703320"/>
            <a:ext cx="4038600" cy="173736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600" b="1">
                <a:solidFill>
                  <a:srgbClr val="0F6460"/>
                </a:solidFill>
              </a:rPr>
              <a:t>How to use the legend</a:t>
            </a:r>
          </a:p>
          <a:p>
            <a:pPr marL="285750" indent="-285750">
              <a:spcBef>
                <a:spcPts val="900"/>
              </a:spcBef>
              <a:buSzPct val="90000"/>
              <a:buFont typeface="Arial"/>
              <a:buChar char="•"/>
            </a:pPr>
            <a:r>
              <a:rPr lang="en-US" sz="1300">
                <a:solidFill>
                  <a:srgbClr val="243331"/>
                </a:solidFill>
              </a:rPr>
              <a:t>Each icon compares your student with students who met expectations overall.</a:t>
            </a:r>
          </a:p>
          <a:p>
            <a:pPr marL="285750" indent="-285750">
              <a:spcBef>
                <a:spcPts val="900"/>
              </a:spcBef>
              <a:buSzPct val="90000"/>
              <a:buFont typeface="Arial"/>
              <a:buChar char="•"/>
            </a:pPr>
            <a:r>
              <a:rPr lang="en-US" sz="1300">
                <a:solidFill>
                  <a:srgbClr val="243331"/>
                </a:solidFill>
              </a:rPr>
              <a:t>Use the subclaim icons to spot relative strengths and areas for improvement.</a:t>
            </a:r>
          </a:p>
          <a:p>
            <a:pPr marL="285750" indent="-285750">
              <a:spcBef>
                <a:spcPts val="900"/>
              </a:spcBef>
              <a:buSzPct val="90000"/>
              <a:buFont typeface="Arial"/>
              <a:buChar char="•"/>
            </a:pPr>
            <a:r>
              <a:rPr lang="en-US" sz="1300">
                <a:solidFill>
                  <a:srgbClr val="243331"/>
                </a:solidFill>
              </a:rPr>
              <a:t>Subclaim results are directional signals, not separate scores.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Mathematics ISR Page 2</a:t>
            </a:r>
            <a:endParaRPr lang="en-US" sz="2600"/>
          </a:p>
        </p:txBody>
      </p:sp>
      <p:sp>
        <p:nvSpPr>
          <p:cNvPr id="30" name="Shape 30"/>
          <p:cNvSpPr/>
          <p:nvPr/>
        </p:nvSpPr>
        <p:spPr>
          <a:xfrm>
            <a:off x="7025640" y="1325880"/>
            <a:ext cx="457200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Legend Heading"/>
          <p:cNvSpPr/>
          <p:nvPr/>
        </p:nvSpPr>
        <p:spPr>
          <a:xfrm>
            <a:off x="7208520" y="1627632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>
                <a:solidFill>
                  <a:srgbClr val="0F6460"/>
                </a:solidFill>
              </a:rPr>
              <a:t>How to read the icons</a:t>
            </a:r>
            <a:endParaRPr lang="en-US" sz="2200"/>
          </a:p>
        </p:txBody>
      </p:sp>
      <p:sp>
        <p:nvSpPr>
          <p:cNvPr id="51" name="Legend Tile 1"/>
          <p:cNvSpPr/>
          <p:nvPr/>
        </p:nvSpPr>
        <p:spPr>
          <a:xfrm>
            <a:off x="7208520" y="2148840"/>
            <a:ext cx="4206240" cy="15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28575">
            <a:solidFill>
              <a:srgbClr val="ECA818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1" name="Legend Text 1"/>
          <p:cNvSpPr/>
          <p:nvPr/>
        </p:nvSpPr>
        <p:spPr>
          <a:xfrm>
            <a:off x="7757160" y="2329790"/>
            <a:ext cx="3383280" cy="11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>
                <a:solidFill>
                  <a:srgbClr val="0F6460"/>
                </a:solidFill>
              </a:rPr>
              <a:t>What the arrows mean</a:t>
            </a:r>
            <a:endParaRPr lang="en-US" sz="1200"/>
          </a:p>
          <a:p>
            <a:pPr marL="0" indent="0">
              <a:spcBef>
                <a:spcPts val="300"/>
              </a:spcBef>
              <a:buNone/>
            </a:pPr>
            <a:r>
              <a:rPr lang="en-US" sz="1100">
                <a:solidFill>
                  <a:srgbClr val="243331"/>
                </a:solidFill>
              </a:rPr>
              <a:t>Each icon compares a student’s domain performance with students who met expectations overall.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 sz="1100">
                <a:solidFill>
                  <a:srgbClr val="243331"/>
                </a:solidFill>
              </a:rPr>
              <a:t>Arrows point up, level, or down to show performance above, at, or below that comparison group.</a:t>
            </a:r>
            <a:endParaRPr lang="en-US" sz="1100"/>
          </a:p>
        </p:txBody>
      </p:sp>
      <p:sp>
        <p:nvSpPr>
          <p:cNvPr id="52" name="Legend Tile 2"/>
          <p:cNvSpPr/>
          <p:nvPr/>
        </p:nvSpPr>
        <p:spPr>
          <a:xfrm>
            <a:off x="7208520" y="3908840"/>
            <a:ext cx="4206240" cy="15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28575">
            <a:solidFill>
              <a:srgbClr val="4A7EB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2" name="Legend Text 2"/>
          <p:cNvSpPr/>
          <p:nvPr/>
        </p:nvSpPr>
        <p:spPr>
          <a:xfrm>
            <a:off x="7757160" y="4108840"/>
            <a:ext cx="3383280" cy="11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>
                <a:solidFill>
                  <a:srgbClr val="0F6460"/>
                </a:solidFill>
              </a:rPr>
              <a:t>How to use it</a:t>
            </a:r>
            <a:endParaRPr lang="en-US" sz="1200"/>
          </a:p>
          <a:p>
            <a:pPr>
              <a:spcBef>
                <a:spcPts val="300"/>
              </a:spcBef>
            </a:pPr>
            <a:r>
              <a:rPr lang="en-US" sz="1100">
                <a:solidFill>
                  <a:srgbClr val="243331"/>
                </a:solidFill>
              </a:rPr>
              <a:t>Domain results show patterns of strength and areas for improvement— they are not separate scores.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 sz="1100">
                <a:solidFill>
                  <a:srgbClr val="243331"/>
                </a:solidFill>
              </a:rPr>
              <a:t>Look for domains where several students in a grade share the same pattern.</a:t>
            </a:r>
            <a:endParaRPr lang="en-US" sz="1100"/>
          </a:p>
        </p:txBody>
      </p:sp>
      <p:sp>
        <p:nvSpPr>
          <p:cNvPr id="13" name="Shape 10"/>
          <p:cNvSpPr/>
          <p:nvPr/>
        </p:nvSpPr>
        <p:spPr>
          <a:xfrm>
            <a:off x="594360" y="1325880"/>
            <a:ext cx="6096000" cy="4480560"/>
          </a:xfrm>
          <a:prstGeom prst="roundRect">
            <a:avLst>
              <a:gd name="adj" fmla="val 1633"/>
            </a:avLst>
          </a:prstGeom>
          <a:solidFill>
            <a:srgbClr val="EAF2F1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68680" y="1627632"/>
            <a:ext cx="554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>
                <a:solidFill>
                  <a:srgbClr val="0F6460"/>
                </a:solidFill>
              </a:rPr>
              <a:t>Mathematics domains vary by grade</a:t>
            </a:r>
            <a:endParaRPr lang="en-US" sz="2200"/>
          </a:p>
        </p:txBody>
      </p:sp>
      <p:graphicFrame>
        <p:nvGraphicFramePr>
          <p:cNvPr id="40" name="Domains 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495884"/>
              </p:ext>
            </p:extLst>
          </p:nvPr>
        </p:nvGraphicFramePr>
        <p:xfrm>
          <a:off x="868680" y="2148840"/>
          <a:ext cx="5547360" cy="2890520"/>
        </p:xfrm>
        <a:graphic>
          <a:graphicData uri="http://schemas.openxmlformats.org/drawingml/2006/table">
            <a:tbl>
              <a:tblPr firstRow="1" bandRow="1"/>
              <a:tblGrid>
                <a:gridCol w="1188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5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</a:rPr>
                        <a:t>Grade</a:t>
                      </a:r>
                      <a:endParaRPr lang="en-US" sz="1200"/>
                    </a:p>
                  </a:txBody>
                  <a:tcPr anchor="ctr">
                    <a:lnL w="12700">
                      <a:solidFill>
                        <a:srgbClr val="0F6460"/>
                      </a:solidFill>
                    </a:lnL>
                    <a:lnR w="12700">
                      <a:solidFill>
                        <a:srgbClr val="0F6460"/>
                      </a:solidFill>
                    </a:lnR>
                    <a:lnT w="12700">
                      <a:solidFill>
                        <a:srgbClr val="0F6460"/>
                      </a:solidFill>
                    </a:lnT>
                    <a:lnB w="12700">
                      <a:solidFill>
                        <a:srgbClr val="0F6460"/>
                      </a:solidFill>
                    </a:lnB>
                    <a:solidFill>
                      <a:srgbClr val="0F646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</a:rPr>
                        <a:t>Domains</a:t>
                      </a:r>
                      <a:endParaRPr lang="en-US" sz="1200"/>
                    </a:p>
                  </a:txBody>
                  <a:tcPr anchor="ctr">
                    <a:lnL w="12700">
                      <a:solidFill>
                        <a:srgbClr val="0F6460"/>
                      </a:solidFill>
                    </a:lnL>
                    <a:lnR w="12700">
                      <a:solidFill>
                        <a:srgbClr val="0F6460"/>
                      </a:solidFill>
                    </a:lnR>
                    <a:lnT w="12700">
                      <a:solidFill>
                        <a:srgbClr val="0F6460"/>
                      </a:solidFill>
                    </a:lnT>
                    <a:lnB w="12700">
                      <a:solidFill>
                        <a:srgbClr val="0F6460"/>
                      </a:solidFill>
                    </a:lnB>
                    <a:solidFill>
                      <a:srgbClr val="0F64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>
                          <a:solidFill>
                            <a:srgbClr val="243331"/>
                          </a:solidFill>
                        </a:rPr>
                        <a:t>Grades 3–4</a:t>
                      </a:r>
                      <a:endParaRPr lang="en-US" sz="1200"/>
                    </a:p>
                  </a:txBody>
                  <a:tcPr anchor="ctr">
                    <a:lnL w="12700">
                      <a:solidFill>
                        <a:srgbClr val="0F6460"/>
                      </a:solidFill>
                    </a:lnL>
                    <a:lnR w="12700">
                      <a:solidFill>
                        <a:srgbClr val="0F6460"/>
                      </a:solidFill>
                    </a:lnR>
                    <a:lnT w="12700">
                      <a:solidFill>
                        <a:srgbClr val="0F6460"/>
                      </a:solidFill>
                    </a:lnT>
                    <a:lnB w="12700">
                      <a:solidFill>
                        <a:srgbClr val="0F646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0">
                          <a:solidFill>
                            <a:srgbClr val="243331"/>
                          </a:solidFill>
                        </a:rPr>
                        <a:t>Operations &amp; Algebraic Thinking; Number &amp; Operations in Base Ten; Number &amp; Operations–Fractions; Measurement &amp; Data</a:t>
                      </a:r>
                      <a:endParaRPr lang="en-US" sz="1200"/>
                    </a:p>
                  </a:txBody>
                  <a:tcPr anchor="ctr">
                    <a:lnL w="12700">
                      <a:solidFill>
                        <a:srgbClr val="0F6460"/>
                      </a:solidFill>
                    </a:lnL>
                    <a:lnR w="12700">
                      <a:solidFill>
                        <a:srgbClr val="0F6460"/>
                      </a:solidFill>
                    </a:lnR>
                    <a:lnT w="12700">
                      <a:solidFill>
                        <a:srgbClr val="0F6460"/>
                      </a:solidFill>
                    </a:lnT>
                    <a:lnB w="12700">
                      <a:solidFill>
                        <a:srgbClr val="0F646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>
                          <a:solidFill>
                            <a:srgbClr val="243331"/>
                          </a:solidFill>
                        </a:rPr>
                        <a:t>Grade 5</a:t>
                      </a:r>
                      <a:endParaRPr lang="en-US" sz="1200"/>
                    </a:p>
                  </a:txBody>
                  <a:tcPr anchor="ctr">
                    <a:lnL w="12700">
                      <a:solidFill>
                        <a:srgbClr val="0F6460"/>
                      </a:solidFill>
                    </a:lnL>
                    <a:lnR w="12700">
                      <a:solidFill>
                        <a:srgbClr val="0F6460"/>
                      </a:solidFill>
                    </a:lnR>
                    <a:lnT w="12700">
                      <a:solidFill>
                        <a:srgbClr val="0F6460"/>
                      </a:solidFill>
                    </a:lnT>
                    <a:lnB w="12700">
                      <a:solidFill>
                        <a:srgbClr val="0F646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0">
                          <a:solidFill>
                            <a:srgbClr val="243331"/>
                          </a:solidFill>
                        </a:rPr>
                        <a:t>Number &amp; Operations in Base Ten; Number &amp; Operations–Fractions; Measurement &amp; Data; Geometry</a:t>
                      </a:r>
                      <a:endParaRPr lang="en-US" sz="1200"/>
                    </a:p>
                  </a:txBody>
                  <a:tcPr anchor="ctr">
                    <a:lnL w="12700">
                      <a:solidFill>
                        <a:srgbClr val="0F6460"/>
                      </a:solidFill>
                    </a:lnL>
                    <a:lnR w="12700">
                      <a:solidFill>
                        <a:srgbClr val="0F6460"/>
                      </a:solidFill>
                    </a:lnR>
                    <a:lnT w="12700">
                      <a:solidFill>
                        <a:srgbClr val="0F6460"/>
                      </a:solidFill>
                    </a:lnT>
                    <a:lnB w="12700">
                      <a:solidFill>
                        <a:srgbClr val="0F646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>
                          <a:solidFill>
                            <a:srgbClr val="243331"/>
                          </a:solidFill>
                        </a:rPr>
                        <a:t>Grades 6–7</a:t>
                      </a:r>
                      <a:endParaRPr lang="en-US" sz="1200"/>
                    </a:p>
                  </a:txBody>
                  <a:tcPr anchor="ctr">
                    <a:lnL w="12700">
                      <a:solidFill>
                        <a:srgbClr val="0F6460"/>
                      </a:solidFill>
                    </a:lnL>
                    <a:lnR w="12700">
                      <a:solidFill>
                        <a:srgbClr val="0F6460"/>
                      </a:solidFill>
                    </a:lnR>
                    <a:lnT w="12700">
                      <a:solidFill>
                        <a:srgbClr val="0F6460"/>
                      </a:solidFill>
                    </a:lnT>
                    <a:lnB w="12700">
                      <a:solidFill>
                        <a:srgbClr val="0F646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0">
                          <a:solidFill>
                            <a:srgbClr val="243331"/>
                          </a:solidFill>
                        </a:rPr>
                        <a:t>Ratios &amp; Proportional Relationships; The Number System; Expressions &amp; Equations; Statistics &amp; Probability</a:t>
                      </a:r>
                      <a:endParaRPr lang="en-US" sz="1200"/>
                    </a:p>
                  </a:txBody>
                  <a:tcPr anchor="ctr">
                    <a:lnL w="12700">
                      <a:solidFill>
                        <a:srgbClr val="0F6460"/>
                      </a:solidFill>
                    </a:lnL>
                    <a:lnR w="12700">
                      <a:solidFill>
                        <a:srgbClr val="0F6460"/>
                      </a:solidFill>
                    </a:lnR>
                    <a:lnT w="12700">
                      <a:solidFill>
                        <a:srgbClr val="0F6460"/>
                      </a:solidFill>
                    </a:lnT>
                    <a:lnB w="12700">
                      <a:solidFill>
                        <a:srgbClr val="0F646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>
                          <a:solidFill>
                            <a:srgbClr val="243331"/>
                          </a:solidFill>
                        </a:rPr>
                        <a:t>Grade 8</a:t>
                      </a:r>
                      <a:endParaRPr lang="en-US" sz="1200"/>
                    </a:p>
                  </a:txBody>
                  <a:tcPr anchor="ctr">
                    <a:lnL w="12700">
                      <a:solidFill>
                        <a:srgbClr val="0F6460"/>
                      </a:solidFill>
                    </a:lnL>
                    <a:lnR w="12700">
                      <a:solidFill>
                        <a:srgbClr val="0F6460"/>
                      </a:solidFill>
                    </a:lnR>
                    <a:lnT w="12700">
                      <a:solidFill>
                        <a:srgbClr val="0F6460"/>
                      </a:solidFill>
                    </a:lnT>
                    <a:lnB w="12700">
                      <a:solidFill>
                        <a:srgbClr val="0F646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0">
                          <a:solidFill>
                            <a:srgbClr val="243331"/>
                          </a:solidFill>
                        </a:rPr>
                        <a:t>Functions; Expressions &amp; Equations; Geometry; Statistics &amp; Probability</a:t>
                      </a:r>
                      <a:endParaRPr lang="en-US" sz="1200"/>
                    </a:p>
                  </a:txBody>
                  <a:tcPr anchor="ctr">
                    <a:lnL w="12700">
                      <a:solidFill>
                        <a:srgbClr val="0F6460"/>
                      </a:solidFill>
                    </a:lnL>
                    <a:lnR w="12700">
                      <a:solidFill>
                        <a:srgbClr val="0F6460"/>
                      </a:solidFill>
                    </a:lnR>
                    <a:lnT w="12700">
                      <a:solidFill>
                        <a:srgbClr val="0F6460"/>
                      </a:solidFill>
                    </a:lnT>
                    <a:lnB w="12700">
                      <a:solidFill>
                        <a:srgbClr val="0F646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>
                          <a:solidFill>
                            <a:srgbClr val="243331"/>
                          </a:solidFill>
                        </a:rPr>
                        <a:t>Algebra II</a:t>
                      </a:r>
                      <a:endParaRPr lang="en-US" sz="1200"/>
                    </a:p>
                  </a:txBody>
                  <a:tcPr anchor="ctr">
                    <a:lnL w="12700">
                      <a:solidFill>
                        <a:srgbClr val="0F6460"/>
                      </a:solidFill>
                    </a:lnL>
                    <a:lnR w="12700">
                      <a:solidFill>
                        <a:srgbClr val="0F6460"/>
                      </a:solidFill>
                    </a:lnR>
                    <a:lnT w="12700">
                      <a:solidFill>
                        <a:srgbClr val="0F6460"/>
                      </a:solidFill>
                    </a:lnT>
                    <a:lnB w="12700">
                      <a:solidFill>
                        <a:srgbClr val="0F646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0">
                          <a:solidFill>
                            <a:srgbClr val="243331"/>
                          </a:solidFill>
                        </a:rPr>
                        <a:t>Statistics &amp; Probability; Algebra; Functions</a:t>
                      </a:r>
                      <a:endParaRPr lang="en-US" sz="1200"/>
                    </a:p>
                  </a:txBody>
                  <a:tcPr anchor="ctr">
                    <a:lnL w="12700">
                      <a:solidFill>
                        <a:srgbClr val="0F6460"/>
                      </a:solidFill>
                    </a:lnL>
                    <a:lnR w="12700">
                      <a:solidFill>
                        <a:srgbClr val="0F6460"/>
                      </a:solidFill>
                    </a:lnR>
                    <a:lnT w="12700">
                      <a:solidFill>
                        <a:srgbClr val="0F6460"/>
                      </a:solidFill>
                    </a:lnT>
                    <a:lnB w="12700">
                      <a:solidFill>
                        <a:srgbClr val="0F646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18</a:t>
            </a:fld>
            <a:endParaRPr lang="en-US"/>
          </a:p>
        </p:txBody>
      </p:sp>
      <p:sp>
        <p:nvSpPr>
          <p:cNvPr id="81" name="Legend Dot 1"/>
          <p:cNvSpPr/>
          <p:nvPr/>
        </p:nvSpPr>
        <p:spPr>
          <a:xfrm>
            <a:off x="7368540" y="2468840"/>
            <a:ext cx="228600" cy="228600"/>
          </a:xfrm>
          <a:prstGeom prst="ellipse">
            <a:avLst/>
          </a:prstGeom>
          <a:solidFill>
            <a:srgbClr val="ECA818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2" name="Legend Dot 2"/>
          <p:cNvSpPr/>
          <p:nvPr/>
        </p:nvSpPr>
        <p:spPr>
          <a:xfrm>
            <a:off x="7368540" y="4228840"/>
            <a:ext cx="228600" cy="228600"/>
          </a:xfrm>
          <a:prstGeom prst="ellipse">
            <a:avLst/>
          </a:prstGeom>
          <a:solidFill>
            <a:srgbClr val="4A7EBB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School Proficiency Summary: English Language Arts results by grade</a:t>
            </a:r>
            <a:endParaRPr lang="en-US" sz="2600"/>
          </a:p>
        </p:txBody>
      </p:sp>
      <p:pic>
        <p:nvPicPr>
          <p:cNvPr id="3" name="Image 0" descr="/mnt/data/bie_ppt_work/word/media/image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377" y="1234440"/>
            <a:ext cx="6195646" cy="4800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 1"/>
          <p:cNvSpPr/>
          <p:nvPr/>
        </p:nvSpPr>
        <p:spPr>
          <a:xfrm>
            <a:off x="7452360" y="1508760"/>
            <a:ext cx="3931920" cy="3566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28600" indent="-228600">
              <a:buSzPct val="100000"/>
              <a:buChar char="•"/>
            </a:pPr>
            <a:r>
              <a:rPr lang="en-US" sz="1800">
                <a:solidFill>
                  <a:srgbClr val="243331"/>
                </a:solidFill>
              </a:rPr>
              <a:t>Performance distribution by percentage</a:t>
            </a:r>
            <a:endParaRPr lang="en-US" sz="1800"/>
          </a:p>
          <a:p>
            <a:pPr marL="228600" indent="-228600">
              <a:buSzPct val="100000"/>
              <a:buChar char="•"/>
            </a:pPr>
            <a:r>
              <a:rPr lang="en-US" sz="1800">
                <a:solidFill>
                  <a:srgbClr val="243331"/>
                </a:solidFill>
              </a:rPr>
              <a:t>Number of students included</a:t>
            </a:r>
            <a:endParaRPr lang="en-US" sz="1800"/>
          </a:p>
          <a:p>
            <a:pPr marL="228600" indent="-228600">
              <a:buSzPct val="100000"/>
              <a:buChar char="•"/>
            </a:pPr>
            <a:r>
              <a:rPr lang="en-US" sz="1800">
                <a:solidFill>
                  <a:srgbClr val="243331"/>
                </a:solidFill>
              </a:rPr>
              <a:t>Average overall score</a:t>
            </a:r>
            <a:endParaRPr lang="en-US" sz="1800"/>
          </a:p>
          <a:p>
            <a:pPr marL="228600" indent="-228600">
              <a:buSzPct val="100000"/>
              <a:buChar char="•"/>
            </a:pPr>
            <a:r>
              <a:rPr lang="en-US" sz="1800">
                <a:solidFill>
                  <a:srgbClr val="243331"/>
                </a:solidFill>
              </a:rPr>
              <a:t>ELA Reading and Writing averages</a:t>
            </a:r>
            <a:endParaRPr lang="en-US" sz="1800"/>
          </a:p>
          <a:p>
            <a:pPr marL="228600" indent="-228600">
              <a:buSzPct val="100000"/>
              <a:buChar char="•"/>
            </a:pPr>
            <a:r>
              <a:rPr lang="en-US" sz="1800">
                <a:solidFill>
                  <a:srgbClr val="243331"/>
                </a:solidFill>
              </a:rPr>
              <a:t>ELA subclaims</a:t>
            </a:r>
          </a:p>
          <a:p>
            <a:pPr marL="228600" indent="-228600">
              <a:buSzPct val="100000"/>
              <a:buChar char="•"/>
            </a:pPr>
            <a:r>
              <a:rPr lang="en-US">
                <a:solidFill>
                  <a:srgbClr val="243331"/>
                </a:solidFill>
              </a:rPr>
              <a:t>Results by grade</a:t>
            </a: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Welcome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106" name="Welcome band"/>
          <p:cNvSpPr/>
          <p:nvPr/>
        </p:nvSpPr>
        <p:spPr>
          <a:xfrm>
            <a:off x="594360" y="1188720"/>
            <a:ext cx="11003280" cy="1645920"/>
          </a:xfrm>
          <a:prstGeom prst="roundRect">
            <a:avLst>
              <a:gd name="adj" fmla="val 1633"/>
            </a:avLst>
          </a:prstGeom>
          <a:solidFill>
            <a:srgbClr val="EAF2F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 pitchFamily="34" charset="0"/>
              </a:rPr>
              <a:t>Welcome</a:t>
            </a:r>
            <a:endParaRPr lang="en-US" sz="2600"/>
          </a:p>
        </p:txBody>
      </p:sp>
      <p:sp>
        <p:nvSpPr>
          <p:cNvPr id="13" name="Welcome body"/>
          <p:cNvSpPr/>
          <p:nvPr/>
        </p:nvSpPr>
        <p:spPr>
          <a:xfrm>
            <a:off x="624840" y="834390"/>
            <a:ext cx="527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500">
                <a:solidFill>
                  <a:srgbClr val="5E6B69"/>
                </a:solidFill>
              </a:rPr>
              <a:t>Presented by the BIE CAO Assessment Team with Pearson.</a:t>
            </a:r>
          </a:p>
        </p:txBody>
      </p:sp>
      <p:sp>
        <p:nvSpPr>
          <p:cNvPr id="9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2</a:t>
            </a:fld>
            <a:endParaRPr lang="en-US"/>
          </a:p>
        </p:txBody>
      </p:sp>
      <p:sp>
        <p:nvSpPr>
          <p:cNvPr id="100" name="Welcome message"/>
          <p:cNvSpPr txBox="1"/>
          <p:nvPr/>
        </p:nvSpPr>
        <p:spPr>
          <a:xfrm>
            <a:off x="868680" y="1325880"/>
            <a:ext cx="10454640" cy="1371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800">
                <a:solidFill>
                  <a:srgbClr val="243331"/>
                </a:solidFill>
              </a:rPr>
              <a:t>On behalf of the BIE CAO Assessment Team, 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>
              <a:solidFill>
                <a:srgbClr val="24333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>
                <a:solidFill>
                  <a:srgbClr val="243331"/>
                </a:solidFill>
              </a:rPr>
              <a:t>Welcome to the BIE Spring 2026 ELA/Mathematics Reports Training. 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>
              <a:solidFill>
                <a:srgbClr val="24333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>
                <a:solidFill>
                  <a:srgbClr val="243331"/>
                </a:solidFill>
              </a:rPr>
              <a:t>We’re glad you’re here, and we appreciate you taking the time to join us today.</a:t>
            </a:r>
          </a:p>
        </p:txBody>
      </p:sp>
      <p:sp>
        <p:nvSpPr>
          <p:cNvPr id="101" name="Pearson heading"/>
          <p:cNvSpPr txBox="1"/>
          <p:nvPr/>
        </p:nvSpPr>
        <p:spPr>
          <a:xfrm>
            <a:off x="594360" y="3108960"/>
            <a:ext cx="5029200" cy="32004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1600" b="1">
                <a:solidFill>
                  <a:srgbClr val="0F6460"/>
                </a:solidFill>
              </a:rPr>
              <a:t>Pearson Representatives</a:t>
            </a:r>
          </a:p>
        </p:txBody>
      </p:sp>
      <p:sp>
        <p:nvSpPr>
          <p:cNvPr id="102" name="Pearson list"/>
          <p:cNvSpPr txBox="1"/>
          <p:nvPr/>
        </p:nvSpPr>
        <p:spPr>
          <a:xfrm>
            <a:off x="594360" y="3566160"/>
            <a:ext cx="5029200" cy="228600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285750" indent="-285750">
              <a:spcBef>
                <a:spcPts val="2200"/>
              </a:spcBef>
              <a:buSzPct val="90000"/>
              <a:buFont typeface="Arial"/>
              <a:buChar char="•"/>
            </a:pPr>
            <a:r>
              <a:rPr lang="en-US" sz="1600" b="1">
                <a:solidFill>
                  <a:srgbClr val="243331"/>
                </a:solidFill>
              </a:rPr>
              <a:t>Christine Nelson</a:t>
            </a:r>
            <a:r>
              <a:rPr lang="en-US" sz="1600">
                <a:solidFill>
                  <a:srgbClr val="5E6B69"/>
                </a:solidFill>
              </a:rPr>
              <a:t>  Senior Project Manager</a:t>
            </a:r>
          </a:p>
          <a:p>
            <a:pPr marL="285750" indent="-285750">
              <a:spcBef>
                <a:spcPts val="2200"/>
              </a:spcBef>
              <a:buSzPct val="90000"/>
              <a:buFont typeface="Arial"/>
              <a:buChar char="•"/>
            </a:pPr>
            <a:r>
              <a:rPr lang="en-US" sz="1600" b="1">
                <a:solidFill>
                  <a:srgbClr val="243331"/>
                </a:solidFill>
              </a:rPr>
              <a:t>Jessica Spanier</a:t>
            </a:r>
            <a:r>
              <a:rPr lang="en-US" sz="1600">
                <a:solidFill>
                  <a:srgbClr val="5E6B69"/>
                </a:solidFill>
              </a:rPr>
              <a:t>  Program Manager</a:t>
            </a:r>
          </a:p>
          <a:p>
            <a:pPr marL="285750" indent="-285750">
              <a:spcBef>
                <a:spcPts val="2200"/>
              </a:spcBef>
              <a:buSzPct val="90000"/>
              <a:buFont typeface="Arial"/>
              <a:buChar char="•"/>
            </a:pPr>
            <a:r>
              <a:rPr lang="en-US" sz="1600" b="1">
                <a:solidFill>
                  <a:srgbClr val="243331"/>
                </a:solidFill>
              </a:rPr>
              <a:t>Anna Patro</a:t>
            </a:r>
            <a:r>
              <a:rPr lang="en-US" sz="1600">
                <a:solidFill>
                  <a:srgbClr val="5E6B69"/>
                </a:solidFill>
              </a:rPr>
              <a:t>  Project Manager</a:t>
            </a:r>
          </a:p>
          <a:p>
            <a:pPr marL="285750" indent="-285750">
              <a:spcBef>
                <a:spcPts val="2200"/>
              </a:spcBef>
              <a:buSzPct val="90000"/>
              <a:buFont typeface="Arial"/>
              <a:buChar char="•"/>
            </a:pPr>
            <a:r>
              <a:rPr lang="en-US" sz="1600" b="1">
                <a:solidFill>
                  <a:srgbClr val="243331"/>
                </a:solidFill>
              </a:rPr>
              <a:t>Dr. Tim O’Neil</a:t>
            </a:r>
            <a:r>
              <a:rPr lang="en-US" sz="1600">
                <a:solidFill>
                  <a:srgbClr val="5E6B69"/>
                </a:solidFill>
              </a:rPr>
              <a:t>  Psychometrician</a:t>
            </a:r>
          </a:p>
        </p:txBody>
      </p:sp>
      <p:sp>
        <p:nvSpPr>
          <p:cNvPr id="103" name="BIE heading"/>
          <p:cNvSpPr txBox="1"/>
          <p:nvPr/>
        </p:nvSpPr>
        <p:spPr>
          <a:xfrm>
            <a:off x="5902178" y="3108960"/>
            <a:ext cx="5029200" cy="32004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600" b="1">
                <a:solidFill>
                  <a:srgbClr val="0F6460"/>
                </a:solidFill>
              </a:rPr>
              <a:t>BIE Representative</a:t>
            </a:r>
          </a:p>
        </p:txBody>
      </p:sp>
      <p:sp>
        <p:nvSpPr>
          <p:cNvPr id="104" name="BIE list"/>
          <p:cNvSpPr txBox="1"/>
          <p:nvPr/>
        </p:nvSpPr>
        <p:spPr>
          <a:xfrm>
            <a:off x="5902178" y="3429391"/>
            <a:ext cx="6250353" cy="228600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285750" indent="-285750">
              <a:spcBef>
                <a:spcPts val="2200"/>
              </a:spcBef>
              <a:buSzPct val="90000"/>
              <a:buFont typeface="Arial"/>
              <a:buChar char="•"/>
            </a:pPr>
            <a:r>
              <a:rPr lang="en-US" sz="1600" b="1">
                <a:solidFill>
                  <a:srgbClr val="243331"/>
                </a:solidFill>
              </a:rPr>
              <a:t>Aurelia Shorty</a:t>
            </a:r>
            <a:r>
              <a:rPr lang="en-US" sz="1600">
                <a:solidFill>
                  <a:srgbClr val="5E6B69"/>
                </a:solidFill>
              </a:rPr>
              <a:t> </a:t>
            </a:r>
          </a:p>
          <a:p>
            <a:pPr marL="285750" indent="-285750">
              <a:spcBef>
                <a:spcPts val="2200"/>
              </a:spcBef>
              <a:buSzPct val="90000"/>
              <a:buFont typeface="Arial"/>
              <a:buChar char="•"/>
            </a:pPr>
            <a:r>
              <a:rPr lang="en-US" sz="1600" b="1">
                <a:solidFill>
                  <a:srgbClr val="243331"/>
                </a:solidFill>
              </a:rPr>
              <a:t>Dr. Carmelia Becenti</a:t>
            </a:r>
            <a:endParaRPr lang="en-US"/>
          </a:p>
          <a:p>
            <a:pPr marL="285750" indent="-285750">
              <a:spcBef>
                <a:spcPts val="2200"/>
              </a:spcBef>
              <a:buSzPct val="90000"/>
              <a:buFont typeface="Arial"/>
              <a:buChar char="•"/>
            </a:pPr>
            <a:r>
              <a:rPr lang="en-US" sz="1600" b="1">
                <a:solidFill>
                  <a:srgbClr val="243331"/>
                </a:solidFill>
              </a:rPr>
              <a:t>Dr. Douglas Clauschee</a:t>
            </a:r>
          </a:p>
          <a:p>
            <a:pPr marL="285750" indent="-285750">
              <a:spcBef>
                <a:spcPts val="2200"/>
              </a:spcBef>
              <a:buSzPct val="90000"/>
              <a:buFont typeface="Arial"/>
              <a:buChar char="•"/>
            </a:pPr>
            <a:r>
              <a:rPr lang="en-US" sz="1600" b="1">
                <a:solidFill>
                  <a:srgbClr val="243331"/>
                </a:solidFill>
              </a:rPr>
              <a:t>Mr. Donald Griffin</a:t>
            </a:r>
            <a:endParaRPr lang="en-US" sz="1600">
              <a:solidFill>
                <a:srgbClr val="5E6B69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School Proficiency Summary: Mathematics results by grade</a:t>
            </a:r>
            <a:endParaRPr lang="en-US" sz="2600"/>
          </a:p>
        </p:txBody>
      </p:sp>
      <p:sp>
        <p:nvSpPr>
          <p:cNvPr id="4" name="Text 1"/>
          <p:cNvSpPr/>
          <p:nvPr/>
        </p:nvSpPr>
        <p:spPr>
          <a:xfrm>
            <a:off x="7452360" y="1508760"/>
            <a:ext cx="3931920" cy="35661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28600" indent="-228600">
              <a:buSzPct val="100000"/>
              <a:buChar char="•"/>
            </a:pPr>
            <a:r>
              <a:rPr lang="en-US" sz="1800">
                <a:solidFill>
                  <a:srgbClr val="243331"/>
                </a:solidFill>
              </a:rPr>
              <a:t>Performance distribution by percentage</a:t>
            </a:r>
            <a:endParaRPr lang="en-US" sz="1800"/>
          </a:p>
          <a:p>
            <a:pPr marL="228600" indent="-228600">
              <a:buSzPct val="100000"/>
              <a:buChar char="•"/>
            </a:pPr>
            <a:r>
              <a:rPr lang="en-US" sz="1800">
                <a:solidFill>
                  <a:srgbClr val="243331"/>
                </a:solidFill>
              </a:rPr>
              <a:t>Number of students included</a:t>
            </a:r>
            <a:endParaRPr lang="en-US" sz="1800"/>
          </a:p>
          <a:p>
            <a:pPr marL="228600" indent="-228600">
              <a:buSzPct val="100000"/>
              <a:buChar char="•"/>
            </a:pPr>
            <a:r>
              <a:rPr lang="en-US" sz="1800">
                <a:solidFill>
                  <a:srgbClr val="243331"/>
                </a:solidFill>
              </a:rPr>
              <a:t>Average overall score</a:t>
            </a:r>
            <a:endParaRPr lang="en-US" sz="1800"/>
          </a:p>
          <a:p>
            <a:pPr marL="228600" indent="-228600">
              <a:buSzPct val="100000"/>
              <a:buChar char="•"/>
            </a:pPr>
            <a:r>
              <a:rPr lang="en-US" sz="1800">
                <a:solidFill>
                  <a:srgbClr val="243331"/>
                </a:solidFill>
              </a:rPr>
              <a:t>Mathematics domain averages</a:t>
            </a:r>
            <a:endParaRPr lang="en-US" sz="1800"/>
          </a:p>
          <a:p>
            <a:pPr marL="228600" indent="-228600">
              <a:buSzPct val="100000"/>
              <a:buChar char="•"/>
            </a:pPr>
            <a:r>
              <a:rPr lang="en-US" sz="1800">
                <a:solidFill>
                  <a:srgbClr val="243331"/>
                </a:solidFill>
              </a:rPr>
              <a:t>Results by grade</a:t>
            </a:r>
            <a:r>
              <a:rPr lang="en-US">
                <a:solidFill>
                  <a:srgbClr val="243331"/>
                </a:solidFill>
              </a:rPr>
              <a:t> or</a:t>
            </a:r>
            <a:r>
              <a:rPr lang="en-US" sz="1800">
                <a:solidFill>
                  <a:srgbClr val="243331"/>
                </a:solidFill>
              </a:rPr>
              <a:t> course</a:t>
            </a:r>
            <a:endParaRPr lang="en-US" sz="180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20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A534C-5ACE-F6C9-8062-717F3A87B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780" y="1325880"/>
            <a:ext cx="5804000" cy="4480560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600" b="1">
                <a:solidFill>
                  <a:srgbClr val="243331"/>
                </a:solidFill>
                <a:latin typeface="Aptos Display"/>
              </a:rPr>
              <a:t>Interpreting Results</a:t>
            </a:r>
          </a:p>
        </p:txBody>
      </p:sp>
      <p:sp>
        <p:nvSpPr>
          <p:cNvPr id="3" name="Text 1"/>
          <p:cNvSpPr/>
          <p:nvPr/>
        </p:nvSpPr>
        <p:spPr>
          <a:xfrm>
            <a:off x="612648" y="91440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300"/>
          </a:p>
        </p:txBody>
      </p:sp>
      <p:sp>
        <p:nvSpPr>
          <p:cNvPr id="4" name="Shape 2"/>
          <p:cNvSpPr/>
          <p:nvPr/>
        </p:nvSpPr>
        <p:spPr>
          <a:xfrm>
            <a:off x="685800" y="1325880"/>
            <a:ext cx="338328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  <a:effectLst>
            <a:outerShdw blurRad="12700" dist="508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280160" y="1581912"/>
            <a:ext cx="2194560" cy="384048"/>
          </a:xfrm>
          <a:prstGeom prst="roundRect">
            <a:avLst>
              <a:gd name="adj" fmla="val 19048"/>
            </a:avLst>
          </a:prstGeom>
          <a:solidFill>
            <a:srgbClr val="ECA818"/>
          </a:solidFill>
          <a:ln w="12700">
            <a:solidFill>
              <a:srgbClr val="ECA818"/>
            </a:solidFill>
            <a:prstDash val="solid"/>
          </a:ln>
          <a:effectLst>
            <a:outerShdw blurRad="1270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353312" y="1655064"/>
            <a:ext cx="20482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</a:rPr>
              <a:t>Lead with context</a:t>
            </a:r>
            <a:endParaRPr lang="en-US" sz="1200"/>
          </a:p>
        </p:txBody>
      </p:sp>
      <p:sp>
        <p:nvSpPr>
          <p:cNvPr id="7" name="Text 5"/>
          <p:cNvSpPr/>
          <p:nvPr/>
        </p:nvSpPr>
        <p:spPr>
          <a:xfrm>
            <a:off x="1005840" y="2194560"/>
            <a:ext cx="274320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>
                <a:solidFill>
                  <a:srgbClr val="5E6B69"/>
                </a:solidFill>
              </a:rPr>
              <a:t>2026 establishes a new baseline. Do not compare results with prior years.</a:t>
            </a:r>
            <a:endParaRPr lang="en-US" sz="1500"/>
          </a:p>
        </p:txBody>
      </p:sp>
      <p:sp>
        <p:nvSpPr>
          <p:cNvPr id="8" name="Shape 6"/>
          <p:cNvSpPr/>
          <p:nvPr/>
        </p:nvSpPr>
        <p:spPr>
          <a:xfrm>
            <a:off x="4480560" y="1325880"/>
            <a:ext cx="338328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  <a:effectLst>
            <a:outerShdw blurRad="12700" dist="508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5074920" y="1581912"/>
            <a:ext cx="2194560" cy="384048"/>
          </a:xfrm>
          <a:prstGeom prst="roundRect">
            <a:avLst>
              <a:gd name="adj" fmla="val 19048"/>
            </a:avLst>
          </a:prstGeom>
          <a:solidFill>
            <a:srgbClr val="0F6460"/>
          </a:solidFill>
          <a:ln w="12700">
            <a:solidFill>
              <a:srgbClr val="0F6460"/>
            </a:solidFill>
            <a:prstDash val="solid"/>
          </a:ln>
          <a:effectLst>
            <a:outerShdw blurRad="1270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148072" y="1655064"/>
            <a:ext cx="20482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</a:rPr>
              <a:t>Look at the overall result</a:t>
            </a:r>
            <a:endParaRPr lang="en-US" sz="1200"/>
          </a:p>
        </p:txBody>
      </p:sp>
      <p:sp>
        <p:nvSpPr>
          <p:cNvPr id="11" name="Text 9"/>
          <p:cNvSpPr/>
          <p:nvPr/>
        </p:nvSpPr>
        <p:spPr>
          <a:xfrm>
            <a:off x="4800600" y="2194560"/>
            <a:ext cx="274320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>
                <a:solidFill>
                  <a:srgbClr val="5E6B69"/>
                </a:solidFill>
              </a:rPr>
              <a:t>Start with the overall scale score, then connect it to the performance level.</a:t>
            </a:r>
            <a:endParaRPr lang="en-US" sz="1500"/>
          </a:p>
        </p:txBody>
      </p:sp>
      <p:sp>
        <p:nvSpPr>
          <p:cNvPr id="12" name="Shape 10"/>
          <p:cNvSpPr/>
          <p:nvPr/>
        </p:nvSpPr>
        <p:spPr>
          <a:xfrm>
            <a:off x="8275320" y="1325880"/>
            <a:ext cx="338328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  <a:effectLst>
            <a:outerShdw blurRad="12700" dist="508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8869680" y="1581912"/>
            <a:ext cx="2194560" cy="384048"/>
          </a:xfrm>
          <a:prstGeom prst="roundRect">
            <a:avLst>
              <a:gd name="adj" fmla="val 19048"/>
            </a:avLst>
          </a:prstGeom>
          <a:solidFill>
            <a:srgbClr val="0F6460"/>
          </a:solidFill>
          <a:ln w="12700">
            <a:solidFill>
              <a:srgbClr val="0F6460"/>
            </a:solidFill>
            <a:prstDash val="solid"/>
          </a:ln>
          <a:effectLst>
            <a:outerShdw blurRad="1270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942832" y="1655064"/>
            <a:ext cx="20482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</a:rPr>
              <a:t>Use detail carefully</a:t>
            </a:r>
            <a:endParaRPr lang="en-US" sz="1200"/>
          </a:p>
        </p:txBody>
      </p:sp>
      <p:sp>
        <p:nvSpPr>
          <p:cNvPr id="15" name="Text 13"/>
          <p:cNvSpPr/>
          <p:nvPr/>
        </p:nvSpPr>
        <p:spPr>
          <a:xfrm>
            <a:off x="8595360" y="2194560"/>
            <a:ext cx="274320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1500">
                <a:solidFill>
                  <a:srgbClr val="5E6B69"/>
                </a:solidFill>
              </a:rPr>
              <a:t>Claim, subclaim, and domain results add context but should not replace the overall result.</a:t>
            </a:r>
            <a:endParaRPr lang="en-US" sz="1500"/>
          </a:p>
        </p:txBody>
      </p:sp>
      <p:sp>
        <p:nvSpPr>
          <p:cNvPr id="16" name="Shape 14"/>
          <p:cNvSpPr/>
          <p:nvPr/>
        </p:nvSpPr>
        <p:spPr>
          <a:xfrm>
            <a:off x="2606040" y="3794760"/>
            <a:ext cx="338328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  <a:effectLst>
            <a:outerShdw blurRad="12700" dist="508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200400" y="4050792"/>
            <a:ext cx="2194560" cy="384048"/>
          </a:xfrm>
          <a:prstGeom prst="roundRect">
            <a:avLst>
              <a:gd name="adj" fmla="val 19048"/>
            </a:avLst>
          </a:prstGeom>
          <a:solidFill>
            <a:srgbClr val="0F6460"/>
          </a:solidFill>
          <a:ln w="12700">
            <a:solidFill>
              <a:srgbClr val="0F6460"/>
            </a:solidFill>
            <a:prstDash val="solid"/>
          </a:ln>
          <a:effectLst>
            <a:outerShdw blurRad="1270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273552" y="4123944"/>
            <a:ext cx="20482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</a:rPr>
              <a:t>Protect privacy</a:t>
            </a:r>
            <a:endParaRPr lang="en-US" sz="1200"/>
          </a:p>
        </p:txBody>
      </p:sp>
      <p:sp>
        <p:nvSpPr>
          <p:cNvPr id="19" name="Text 17"/>
          <p:cNvSpPr/>
          <p:nvPr/>
        </p:nvSpPr>
        <p:spPr>
          <a:xfrm>
            <a:off x="2926080" y="4663440"/>
            <a:ext cx="274320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1500">
                <a:solidFill>
                  <a:srgbClr val="5E6B69"/>
                </a:solidFill>
              </a:rPr>
              <a:t>Protect student privacy and only share individual results with guardians as appropriate.</a:t>
            </a:r>
          </a:p>
        </p:txBody>
      </p:sp>
      <p:sp>
        <p:nvSpPr>
          <p:cNvPr id="20" name="Shape 18"/>
          <p:cNvSpPr/>
          <p:nvPr/>
        </p:nvSpPr>
        <p:spPr>
          <a:xfrm>
            <a:off x="6400800" y="3794760"/>
            <a:ext cx="338328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  <a:effectLst>
            <a:outerShdw blurRad="12700" dist="508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6995160" y="4050792"/>
            <a:ext cx="2194560" cy="384048"/>
          </a:xfrm>
          <a:prstGeom prst="roundRect">
            <a:avLst>
              <a:gd name="adj" fmla="val 19048"/>
            </a:avLst>
          </a:prstGeom>
          <a:solidFill>
            <a:srgbClr val="0F6460"/>
          </a:solidFill>
          <a:ln w="12700">
            <a:solidFill>
              <a:srgbClr val="0F6460"/>
            </a:solidFill>
            <a:prstDash val="solid"/>
          </a:ln>
          <a:effectLst>
            <a:outerShdw blurRad="1270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7068312" y="4123944"/>
            <a:ext cx="20482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</a:rPr>
              <a:t>Point to next steps</a:t>
            </a:r>
            <a:endParaRPr lang="en-US" sz="1200"/>
          </a:p>
        </p:txBody>
      </p:sp>
      <p:sp>
        <p:nvSpPr>
          <p:cNvPr id="23" name="Text 21"/>
          <p:cNvSpPr/>
          <p:nvPr/>
        </p:nvSpPr>
        <p:spPr>
          <a:xfrm>
            <a:off x="6720840" y="4663440"/>
            <a:ext cx="274320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>
                <a:solidFill>
                  <a:srgbClr val="5E6B69"/>
                </a:solidFill>
              </a:rPr>
              <a:t>Use results with classroom evidence to support instructional planning.</a:t>
            </a:r>
            <a:endParaRPr lang="en-US" sz="150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21</a:t>
            </a:fld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EBB53F2-3420-7189-A1CB-C4DB7813659A}"/>
              </a:ext>
            </a:extLst>
          </p:cNvPr>
          <p:cNvSpPr txBox="1"/>
          <p:nvPr/>
        </p:nvSpPr>
        <p:spPr>
          <a:xfrm>
            <a:off x="5394960" y="5528772"/>
            <a:ext cx="61023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effectLst/>
                <a:latin typeface="Segoe UI" panose="020B0502040204020203" pitchFamily="34" charset="0"/>
                <a:hlinkClick r:id="rId3"/>
              </a:rPr>
              <a:t>FERPA </a:t>
            </a: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109728"/>
          </a:xfrm>
          <a:prstGeom prst="rect">
            <a:avLst/>
          </a:prstGeom>
          <a:solidFill>
            <a:srgbClr val="0F64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1143000" y="1325880"/>
            <a:ext cx="9902952" cy="3611880"/>
          </a:xfrm>
          <a:prstGeom prst="roundRect">
            <a:avLst/>
          </a:prstGeom>
          <a:solidFill>
            <a:srgbClr val="0F64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242990" y="2029968"/>
            <a:ext cx="5702972" cy="58477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Arial"/>
              </a:defRPr>
            </a:pPr>
            <a:r>
              <a:rPr sz="3200"/>
              <a:t>Accessing Reports in ADAM</a:t>
            </a:r>
            <a:endParaRPr lang="en-US" sz="3200"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33650" y="2834640"/>
            <a:ext cx="6838950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 sz="1400">
                <a:solidFill>
                  <a:srgbClr val="D7ECE9"/>
                </a:solidFill>
                <a:latin typeface="Arial"/>
              </a:defRPr>
            </a:pPr>
            <a:r>
              <a:rPr lang="en-US"/>
              <a:t>Find, review, export, and download summative reporting results</a:t>
            </a: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53047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itle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 pitchFamily="34" charset="0"/>
              </a:rPr>
              <a:t>Performance Dashboard</a:t>
            </a:r>
            <a:endParaRPr lang="en-US" sz="2600"/>
          </a:p>
        </p:txBody>
      </p:sp>
      <p:sp>
        <p:nvSpPr>
          <p:cNvPr id="110" name="Card 1"/>
          <p:cNvSpPr/>
          <p:nvPr/>
        </p:nvSpPr>
        <p:spPr>
          <a:xfrm>
            <a:off x="594360" y="1325880"/>
            <a:ext cx="11003280" cy="100584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Card 1 Title"/>
          <p:cNvSpPr/>
          <p:nvPr/>
        </p:nvSpPr>
        <p:spPr>
          <a:xfrm>
            <a:off x="868680" y="1417320"/>
            <a:ext cx="1045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0F6460"/>
                </a:solidFill>
              </a:rPr>
              <a:t>What it shows</a:t>
            </a:r>
            <a:endParaRPr lang="en-US" sz="2000"/>
          </a:p>
        </p:txBody>
      </p:sp>
      <p:sp>
        <p:nvSpPr>
          <p:cNvPr id="120" name="Card 2"/>
          <p:cNvSpPr/>
          <p:nvPr/>
        </p:nvSpPr>
        <p:spPr>
          <a:xfrm>
            <a:off x="594360" y="2423160"/>
            <a:ext cx="11003280" cy="777240"/>
          </a:xfrm>
          <a:prstGeom prst="roundRect">
            <a:avLst>
              <a:gd name="adj" fmla="val 1633"/>
            </a:avLst>
          </a:prstGeom>
          <a:solidFill>
            <a:srgbClr val="EAF2F1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0" name="Card 3"/>
          <p:cNvSpPr/>
          <p:nvPr/>
        </p:nvSpPr>
        <p:spPr>
          <a:xfrm>
            <a:off x="594360" y="3383280"/>
            <a:ext cx="5334000" cy="24231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1" name="Card 3 Title"/>
          <p:cNvSpPr/>
          <p:nvPr/>
        </p:nvSpPr>
        <p:spPr>
          <a:xfrm>
            <a:off x="868680" y="3535680"/>
            <a:ext cx="4785360" cy="350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0F6460"/>
                </a:solidFill>
              </a:rPr>
              <a:t>How to access</a:t>
            </a:r>
            <a:endParaRPr lang="en-US" sz="2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0D9D5C-3731-7417-09A8-4D444F163A81}"/>
              </a:ext>
            </a:extLst>
          </p:cNvPr>
          <p:cNvSpPr txBox="1"/>
          <p:nvPr/>
        </p:nvSpPr>
        <p:spPr>
          <a:xfrm>
            <a:off x="594360" y="932688"/>
            <a:ext cx="10972800" cy="29260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2500"/>
          </a:bodyPr>
          <a:lstStyle/>
          <a:p>
            <a:r>
              <a:rPr lang="en-US" sz="1400">
                <a:solidFill>
                  <a:srgbClr val="5E6B69"/>
                </a:solidFill>
              </a:rPr>
              <a:t>Displays an overview of all assessments and updates dynamically during the testing window. Once administration ends, the data remains static.</a:t>
            </a:r>
            <a:endParaRPr lang="en-US" sz="1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113DE0-43F2-F1EE-0570-73A05D63E56C}"/>
              </a:ext>
            </a:extLst>
          </p:cNvPr>
          <p:cNvSpPr txBox="1"/>
          <p:nvPr/>
        </p:nvSpPr>
        <p:spPr>
          <a:xfrm>
            <a:off x="868680" y="1783080"/>
            <a:ext cx="10454640" cy="50292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>
                <a:solidFill>
                  <a:srgbClr val="243331"/>
                </a:solidFill>
              </a:rPr>
              <a:t>A high–level snapshot of assessment performance, with quick navigation into deeper reporting.</a:t>
            </a:r>
            <a:endParaRPr lang="en-US" sz="1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F92B7A-4251-247B-2D12-70ADC0081EA7}"/>
              </a:ext>
            </a:extLst>
          </p:cNvPr>
          <p:cNvSpPr txBox="1"/>
          <p:nvPr/>
        </p:nvSpPr>
        <p:spPr>
          <a:xfrm>
            <a:off x="853440" y="2590920"/>
            <a:ext cx="10454640" cy="50292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2000" b="1" i="1">
                <a:solidFill>
                  <a:srgbClr val="0F6460"/>
                </a:solidFill>
              </a:rPr>
              <a:t>“How are my students performing, and where should I look closer?”</a:t>
            </a:r>
            <a:endParaRPr lang="en-US" sz="2000"/>
          </a:p>
        </p:txBody>
      </p:sp>
      <p:sp>
        <p:nvSpPr>
          <p:cNvPr id="140" name="Steps Text"/>
          <p:cNvSpPr txBox="1"/>
          <p:nvPr/>
        </p:nvSpPr>
        <p:spPr>
          <a:xfrm>
            <a:off x="868680" y="3993000"/>
            <a:ext cx="4785360" cy="137160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Bef>
                <a:spcPts val="900"/>
              </a:spcBef>
              <a:buFont typeface="+mj-lt"/>
              <a:buAutoNum type="arabicPeriod"/>
            </a:pPr>
            <a:r>
              <a:rPr lang="en-US" sz="1400">
                <a:solidFill>
                  <a:srgbClr val="243331"/>
                </a:solidFill>
              </a:rPr>
              <a:t>Go to </a:t>
            </a:r>
            <a:r>
              <a:rPr lang="en-US" sz="1400" b="1">
                <a:solidFill>
                  <a:srgbClr val="243331"/>
                </a:solidFill>
              </a:rPr>
              <a:t>Reporting → Performance</a:t>
            </a:r>
          </a:p>
          <a:p>
            <a:pPr marL="342900" indent="-342900">
              <a:spcBef>
                <a:spcPts val="900"/>
              </a:spcBef>
              <a:buFont typeface="+mj-lt"/>
              <a:buAutoNum type="arabicPeriod"/>
            </a:pPr>
            <a:r>
              <a:rPr lang="en-US" sz="1400">
                <a:solidFill>
                  <a:srgbClr val="243331"/>
                </a:solidFill>
              </a:rPr>
              <a:t>Filter by </a:t>
            </a:r>
            <a:r>
              <a:rPr lang="en-US" sz="1400" b="1">
                <a:solidFill>
                  <a:srgbClr val="243331"/>
                </a:solidFill>
              </a:rPr>
              <a:t>Program → Test</a:t>
            </a:r>
          </a:p>
          <a:p>
            <a:pPr marL="342900" indent="-342900">
              <a:spcBef>
                <a:spcPts val="900"/>
              </a:spcBef>
              <a:buFont typeface="+mj-lt"/>
              <a:buAutoNum type="arabicPeriod"/>
            </a:pPr>
            <a:r>
              <a:rPr lang="en-US" sz="1400">
                <a:solidFill>
                  <a:srgbClr val="243331"/>
                </a:solidFill>
              </a:rPr>
              <a:t>Click anywhere in a test </a:t>
            </a:r>
            <a:r>
              <a:rPr lang="en-US" sz="1400" b="1">
                <a:solidFill>
                  <a:srgbClr val="243331"/>
                </a:solidFill>
              </a:rPr>
              <a:t>row</a:t>
            </a:r>
            <a:r>
              <a:rPr lang="en-US" sz="1400">
                <a:solidFill>
                  <a:srgbClr val="243331"/>
                </a:solidFill>
              </a:rPr>
              <a:t> or the </a:t>
            </a:r>
            <a:r>
              <a:rPr lang="en-US" sz="1400" b="1">
                <a:solidFill>
                  <a:srgbClr val="243331"/>
                </a:solidFill>
              </a:rPr>
              <a:t>ellipsis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EFB4FAA-B612-2D5A-5213-2B27B9D84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190" y="3387533"/>
            <a:ext cx="5060899" cy="241463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41739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2A211-539D-15F5-740D-298163E44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itle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 pitchFamily="34" charset="0"/>
              </a:rPr>
              <a:t>Performance Summary</a:t>
            </a:r>
            <a:endParaRPr lang="en-US" sz="2600"/>
          </a:p>
        </p:txBody>
      </p:sp>
      <p:sp>
        <p:nvSpPr>
          <p:cNvPr id="110" name="Card 1"/>
          <p:cNvSpPr/>
          <p:nvPr/>
        </p:nvSpPr>
        <p:spPr>
          <a:xfrm>
            <a:off x="594360" y="1325880"/>
            <a:ext cx="11003280" cy="100584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Card 1 Title"/>
          <p:cNvSpPr/>
          <p:nvPr/>
        </p:nvSpPr>
        <p:spPr>
          <a:xfrm>
            <a:off x="868680" y="1417320"/>
            <a:ext cx="1045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0F6460"/>
                </a:solidFill>
              </a:rPr>
              <a:t>What it shows</a:t>
            </a:r>
            <a:endParaRPr lang="en-US" sz="2000"/>
          </a:p>
        </p:txBody>
      </p:sp>
      <p:sp>
        <p:nvSpPr>
          <p:cNvPr id="120" name="Card 2"/>
          <p:cNvSpPr/>
          <p:nvPr/>
        </p:nvSpPr>
        <p:spPr>
          <a:xfrm>
            <a:off x="594360" y="2423160"/>
            <a:ext cx="11003280" cy="777240"/>
          </a:xfrm>
          <a:prstGeom prst="roundRect">
            <a:avLst>
              <a:gd name="adj" fmla="val 1633"/>
            </a:avLst>
          </a:prstGeom>
          <a:solidFill>
            <a:srgbClr val="EAF2F1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0" name="Card 3"/>
          <p:cNvSpPr/>
          <p:nvPr/>
        </p:nvSpPr>
        <p:spPr>
          <a:xfrm>
            <a:off x="594360" y="3383280"/>
            <a:ext cx="5334000" cy="24231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1" name="Card 3 Title"/>
          <p:cNvSpPr/>
          <p:nvPr/>
        </p:nvSpPr>
        <p:spPr>
          <a:xfrm>
            <a:off x="868680" y="3535680"/>
            <a:ext cx="4785360" cy="350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0F6460"/>
                </a:solidFill>
              </a:rPr>
              <a:t>How to access</a:t>
            </a:r>
            <a:endParaRPr lang="en-US" sz="2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A4B6A2-F48A-5961-40A1-CCC67E829AE7}"/>
              </a:ext>
            </a:extLst>
          </p:cNvPr>
          <p:cNvSpPr txBox="1"/>
          <p:nvPr/>
        </p:nvSpPr>
        <p:spPr>
          <a:xfrm>
            <a:off x="868680" y="1783080"/>
            <a:ext cx="10454640" cy="50292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>
                <a:solidFill>
                  <a:srgbClr val="243331"/>
                </a:solidFill>
              </a:rPr>
              <a:t>Use this to view school or organization performance overall. Users can only view the school(s) they are assigned to.</a:t>
            </a:r>
            <a:endParaRPr lang="en-US" sz="1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0D764B-3ACD-7E31-EEE9-B082C626B168}"/>
              </a:ext>
            </a:extLst>
          </p:cNvPr>
          <p:cNvSpPr txBox="1"/>
          <p:nvPr/>
        </p:nvSpPr>
        <p:spPr>
          <a:xfrm>
            <a:off x="868680" y="2468880"/>
            <a:ext cx="10454640" cy="6858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i="1">
                <a:solidFill>
                  <a:srgbClr val="0F6460"/>
                </a:solidFill>
              </a:rPr>
              <a:t>“How is our school or organization performing overall?”</a:t>
            </a:r>
            <a:endParaRPr lang="en-US" sz="2400"/>
          </a:p>
        </p:txBody>
      </p:sp>
      <p:sp>
        <p:nvSpPr>
          <p:cNvPr id="140" name="Steps Text"/>
          <p:cNvSpPr txBox="1"/>
          <p:nvPr/>
        </p:nvSpPr>
        <p:spPr>
          <a:xfrm>
            <a:off x="868680" y="3947160"/>
            <a:ext cx="4785360" cy="176784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Bef>
                <a:spcPts val="500"/>
              </a:spcBef>
              <a:buFont typeface="+mj-lt"/>
              <a:buAutoNum type="arabicPeriod"/>
            </a:pPr>
            <a:r>
              <a:rPr lang="en-US" sz="1200">
                <a:solidFill>
                  <a:srgbClr val="243331"/>
                </a:solidFill>
              </a:rPr>
              <a:t>Go to </a:t>
            </a:r>
            <a:r>
              <a:rPr lang="en-US" sz="1200" b="1">
                <a:solidFill>
                  <a:srgbClr val="243331"/>
                </a:solidFill>
              </a:rPr>
              <a:t>Reporting → Performance</a:t>
            </a:r>
          </a:p>
          <a:p>
            <a:pPr marL="342900" indent="-342900">
              <a:spcBef>
                <a:spcPts val="500"/>
              </a:spcBef>
              <a:buFont typeface="+mj-lt"/>
              <a:buAutoNum type="arabicPeriod"/>
            </a:pPr>
            <a:r>
              <a:rPr lang="en-US" sz="1200">
                <a:solidFill>
                  <a:srgbClr val="243331"/>
                </a:solidFill>
              </a:rPr>
              <a:t>Filter by </a:t>
            </a:r>
            <a:r>
              <a:rPr lang="en-US" sz="1200" b="1">
                <a:solidFill>
                  <a:srgbClr val="243331"/>
                </a:solidFill>
              </a:rPr>
              <a:t>Program → Test</a:t>
            </a:r>
          </a:p>
          <a:p>
            <a:pPr marL="342900" indent="-342900">
              <a:spcBef>
                <a:spcPts val="500"/>
              </a:spcBef>
              <a:buFont typeface="+mj-lt"/>
              <a:buAutoNum type="arabicPeriod"/>
            </a:pPr>
            <a:r>
              <a:rPr lang="en-US" sz="1200">
                <a:solidFill>
                  <a:srgbClr val="243331"/>
                </a:solidFill>
              </a:rPr>
              <a:t>Select the </a:t>
            </a:r>
            <a:r>
              <a:rPr lang="en-US" sz="1200" b="1">
                <a:solidFill>
                  <a:srgbClr val="243331"/>
                </a:solidFill>
              </a:rPr>
              <a:t>Performance Summary</a:t>
            </a:r>
            <a:r>
              <a:rPr lang="en-US" sz="1200">
                <a:solidFill>
                  <a:srgbClr val="243331"/>
                </a:solidFill>
              </a:rPr>
              <a:t> tab</a:t>
            </a:r>
          </a:p>
          <a:p>
            <a:pPr marL="342900" indent="-342900">
              <a:spcBef>
                <a:spcPts val="500"/>
              </a:spcBef>
              <a:buFont typeface="+mj-lt"/>
              <a:buAutoNum type="arabicPeriod"/>
            </a:pPr>
            <a:r>
              <a:rPr lang="en-US" sz="1200">
                <a:solidFill>
                  <a:srgbClr val="243331"/>
                </a:solidFill>
              </a:rPr>
              <a:t>To generate a </a:t>
            </a:r>
            <a:r>
              <a:rPr lang="en-US" sz="1200" b="1">
                <a:solidFill>
                  <a:srgbClr val="243331"/>
                </a:solidFill>
              </a:rPr>
              <a:t>CSV</a:t>
            </a:r>
            <a:r>
              <a:rPr lang="en-US" sz="1200">
                <a:solidFill>
                  <a:srgbClr val="243331"/>
                </a:solidFill>
              </a:rPr>
              <a:t> or </a:t>
            </a:r>
            <a:r>
              <a:rPr lang="en-US" sz="1200" b="1">
                <a:solidFill>
                  <a:srgbClr val="243331"/>
                </a:solidFill>
              </a:rPr>
              <a:t>Excel</a:t>
            </a:r>
            <a:r>
              <a:rPr lang="en-US" sz="1200">
                <a:solidFill>
                  <a:srgbClr val="243331"/>
                </a:solidFill>
              </a:rPr>
              <a:t> file, select the </a:t>
            </a:r>
            <a:r>
              <a:rPr lang="en-US" sz="1200" b="1">
                <a:solidFill>
                  <a:srgbClr val="243331"/>
                </a:solidFill>
              </a:rPr>
              <a:t>ellipsis → Export</a:t>
            </a:r>
          </a:p>
        </p:txBody>
      </p:sp>
      <p:sp>
        <p:nvSpPr>
          <p:cNvPr id="300" name="Screenshot Placeholder"/>
          <p:cNvSpPr/>
          <p:nvPr/>
        </p:nvSpPr>
        <p:spPr>
          <a:xfrm>
            <a:off x="6400190" y="3383280"/>
            <a:ext cx="5060899" cy="2423140"/>
          </a:xfrm>
          <a:prstGeom prst="roundRect">
            <a:avLst>
              <a:gd name="adj" fmla="val 1633"/>
            </a:avLst>
          </a:prstGeom>
          <a:noFill/>
          <a:ln w="12700">
            <a:solidFill>
              <a:srgbClr val="C3CCCA"/>
            </a:solidFill>
            <a:prstDash val="dash"/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>
                <a:solidFill>
                  <a:srgbClr val="8A9694"/>
                </a:solidFill>
              </a:rPr>
              <a:t>Screenshot</a:t>
            </a:r>
            <a:endParaRPr lang="en-US" sz="11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D1C2B3-9BF6-EE81-6E6F-F2B7864BF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632" y="3383280"/>
            <a:ext cx="5383258" cy="2423140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0647012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5ED82-6142-81D2-783D-967609B9A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itle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 pitchFamily="34" charset="0"/>
              </a:rPr>
              <a:t>Standard Performance</a:t>
            </a:r>
            <a:endParaRPr lang="en-US" sz="2600"/>
          </a:p>
        </p:txBody>
      </p:sp>
      <p:sp>
        <p:nvSpPr>
          <p:cNvPr id="110" name="Card 1"/>
          <p:cNvSpPr/>
          <p:nvPr/>
        </p:nvSpPr>
        <p:spPr>
          <a:xfrm>
            <a:off x="594360" y="1325880"/>
            <a:ext cx="11003280" cy="100584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Card 1 Title"/>
          <p:cNvSpPr/>
          <p:nvPr/>
        </p:nvSpPr>
        <p:spPr>
          <a:xfrm>
            <a:off x="868680" y="1417320"/>
            <a:ext cx="1045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0F6460"/>
                </a:solidFill>
              </a:rPr>
              <a:t>What it shows</a:t>
            </a:r>
            <a:endParaRPr lang="en-US" sz="2000"/>
          </a:p>
        </p:txBody>
      </p:sp>
      <p:sp>
        <p:nvSpPr>
          <p:cNvPr id="120" name="Card 2"/>
          <p:cNvSpPr/>
          <p:nvPr/>
        </p:nvSpPr>
        <p:spPr>
          <a:xfrm>
            <a:off x="594360" y="2423160"/>
            <a:ext cx="11003280" cy="777240"/>
          </a:xfrm>
          <a:prstGeom prst="roundRect">
            <a:avLst>
              <a:gd name="adj" fmla="val 1633"/>
            </a:avLst>
          </a:prstGeom>
          <a:solidFill>
            <a:srgbClr val="EAF2F1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0" name="Card 3"/>
          <p:cNvSpPr/>
          <p:nvPr/>
        </p:nvSpPr>
        <p:spPr>
          <a:xfrm>
            <a:off x="594360" y="3383280"/>
            <a:ext cx="5334000" cy="24231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1" name="Card 3 Title"/>
          <p:cNvSpPr/>
          <p:nvPr/>
        </p:nvSpPr>
        <p:spPr>
          <a:xfrm>
            <a:off x="868680" y="3535680"/>
            <a:ext cx="4785360" cy="350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0F6460"/>
                </a:solidFill>
              </a:rPr>
              <a:t>How to access</a:t>
            </a:r>
            <a:endParaRPr lang="en-US" sz="2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66B153-8995-4D63-1DCE-6A70679ACA3A}"/>
              </a:ext>
            </a:extLst>
          </p:cNvPr>
          <p:cNvSpPr txBox="1"/>
          <p:nvPr/>
        </p:nvSpPr>
        <p:spPr>
          <a:xfrm>
            <a:off x="868680" y="1783080"/>
            <a:ext cx="10454640" cy="50292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>
                <a:solidFill>
                  <a:srgbClr val="243331"/>
                </a:solidFill>
              </a:rPr>
              <a:t>Use this to support instructional planning and to identify curriculum areas of focus.</a:t>
            </a:r>
            <a:endParaRPr lang="en-US" sz="16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40E119-2F76-EFCF-D4B1-B3FB942ECA2D}"/>
              </a:ext>
            </a:extLst>
          </p:cNvPr>
          <p:cNvSpPr txBox="1"/>
          <p:nvPr/>
        </p:nvSpPr>
        <p:spPr>
          <a:xfrm>
            <a:off x="868680" y="2468880"/>
            <a:ext cx="10454640" cy="6858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i="1">
                <a:solidFill>
                  <a:srgbClr val="0F6460"/>
                </a:solidFill>
              </a:rPr>
              <a:t>“How well are students performing on each standard?”</a:t>
            </a:r>
            <a:endParaRPr lang="en-US" sz="2000"/>
          </a:p>
        </p:txBody>
      </p:sp>
      <p:sp>
        <p:nvSpPr>
          <p:cNvPr id="140" name="Steps Text"/>
          <p:cNvSpPr txBox="1"/>
          <p:nvPr/>
        </p:nvSpPr>
        <p:spPr>
          <a:xfrm>
            <a:off x="868680" y="3947160"/>
            <a:ext cx="4785360" cy="176784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Bef>
                <a:spcPts val="500"/>
              </a:spcBef>
              <a:buFont typeface="+mj-lt"/>
              <a:buAutoNum type="arabicPeriod"/>
            </a:pPr>
            <a:r>
              <a:rPr lang="en-US" sz="1200">
                <a:solidFill>
                  <a:srgbClr val="243331"/>
                </a:solidFill>
              </a:rPr>
              <a:t>Go to </a:t>
            </a:r>
            <a:r>
              <a:rPr lang="en-US" sz="1200" b="1">
                <a:solidFill>
                  <a:srgbClr val="243331"/>
                </a:solidFill>
              </a:rPr>
              <a:t>Reporting → Performance</a:t>
            </a:r>
          </a:p>
          <a:p>
            <a:pPr marL="342900" indent="-342900">
              <a:spcBef>
                <a:spcPts val="500"/>
              </a:spcBef>
              <a:buFont typeface="+mj-lt"/>
              <a:buAutoNum type="arabicPeriod"/>
            </a:pPr>
            <a:r>
              <a:rPr lang="en-US" sz="1200">
                <a:solidFill>
                  <a:srgbClr val="243331"/>
                </a:solidFill>
              </a:rPr>
              <a:t>Filter by </a:t>
            </a:r>
            <a:r>
              <a:rPr lang="en-US" sz="1200" b="1">
                <a:solidFill>
                  <a:srgbClr val="243331"/>
                </a:solidFill>
              </a:rPr>
              <a:t>Program → Test</a:t>
            </a:r>
          </a:p>
          <a:p>
            <a:pPr marL="342900" indent="-342900">
              <a:spcBef>
                <a:spcPts val="500"/>
              </a:spcBef>
              <a:buFont typeface="+mj-lt"/>
              <a:buAutoNum type="arabicPeriod"/>
            </a:pPr>
            <a:r>
              <a:rPr lang="en-US" sz="1200">
                <a:solidFill>
                  <a:srgbClr val="243331"/>
                </a:solidFill>
              </a:rPr>
              <a:t>Select the </a:t>
            </a:r>
            <a:r>
              <a:rPr lang="en-US" sz="1200" b="1">
                <a:solidFill>
                  <a:srgbClr val="243331"/>
                </a:solidFill>
              </a:rPr>
              <a:t>Standard Performance</a:t>
            </a:r>
            <a:r>
              <a:rPr lang="en-US" sz="1200">
                <a:solidFill>
                  <a:srgbClr val="243331"/>
                </a:solidFill>
              </a:rPr>
              <a:t> tab</a:t>
            </a:r>
          </a:p>
          <a:p>
            <a:pPr marL="342900" indent="-342900">
              <a:spcBef>
                <a:spcPts val="500"/>
              </a:spcBef>
              <a:buFont typeface="+mj-lt"/>
              <a:buAutoNum type="arabicPeriod"/>
            </a:pPr>
            <a:r>
              <a:rPr lang="en-US" sz="1200">
                <a:solidFill>
                  <a:srgbClr val="243331"/>
                </a:solidFill>
              </a:rPr>
              <a:t>Select </a:t>
            </a:r>
            <a:r>
              <a:rPr lang="en-US" sz="1200" b="1">
                <a:solidFill>
                  <a:srgbClr val="243331"/>
                </a:solidFill>
              </a:rPr>
              <a:t>Standard Details </a:t>
            </a:r>
            <a:r>
              <a:rPr lang="en-US" sz="1200">
                <a:solidFill>
                  <a:srgbClr val="243331"/>
                </a:solidFill>
              </a:rPr>
              <a:t>or </a:t>
            </a:r>
            <a:r>
              <a:rPr lang="en-US" sz="1200" b="1">
                <a:solidFill>
                  <a:srgbClr val="243331"/>
                </a:solidFill>
              </a:rPr>
              <a:t>Standard Performance Comparison</a:t>
            </a:r>
          </a:p>
          <a:p>
            <a:pPr marL="342900" indent="-342900">
              <a:spcBef>
                <a:spcPts val="500"/>
              </a:spcBef>
              <a:buFont typeface="+mj-lt"/>
              <a:buAutoNum type="arabicPeriod"/>
            </a:pPr>
            <a:r>
              <a:rPr lang="en-US" sz="1200">
                <a:solidFill>
                  <a:srgbClr val="243331"/>
                </a:solidFill>
              </a:rPr>
              <a:t>To generate a </a:t>
            </a:r>
            <a:r>
              <a:rPr lang="en-US" sz="1200" b="1">
                <a:solidFill>
                  <a:srgbClr val="243331"/>
                </a:solidFill>
              </a:rPr>
              <a:t>.csv</a:t>
            </a:r>
            <a:r>
              <a:rPr lang="en-US" sz="1200">
                <a:solidFill>
                  <a:srgbClr val="243331"/>
                </a:solidFill>
              </a:rPr>
              <a:t> or </a:t>
            </a:r>
            <a:r>
              <a:rPr lang="en-US" sz="1200" b="1">
                <a:solidFill>
                  <a:srgbClr val="243331"/>
                </a:solidFill>
              </a:rPr>
              <a:t>Excel</a:t>
            </a:r>
            <a:r>
              <a:rPr lang="en-US" sz="1200">
                <a:solidFill>
                  <a:srgbClr val="243331"/>
                </a:solidFill>
              </a:rPr>
              <a:t> file, select the </a:t>
            </a:r>
            <a:r>
              <a:rPr lang="en-US" sz="1200" b="1">
                <a:solidFill>
                  <a:srgbClr val="243331"/>
                </a:solidFill>
              </a:rPr>
              <a:t>ellipsis → Export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68EDDA1-49AB-CBE6-0E81-EF5602A13D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104" y="3383280"/>
            <a:ext cx="4889071" cy="24231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37262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5DA35-AEC1-49B9-CCB5-6341E126D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itle">
            <a:extLst>
              <a:ext uri="{FF2B5EF4-FFF2-40B4-BE49-F238E27FC236}">
                <a16:creationId xmlns:a16="http://schemas.microsoft.com/office/drawing/2014/main" id="{4D80976F-4919-D054-581A-396000B85148}"/>
              </a:ext>
            </a:extLst>
          </p:cNvPr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 pitchFamily="34" charset="0"/>
              </a:rPr>
              <a:t>ISRs</a:t>
            </a:r>
            <a:endParaRPr lang="en-US" sz="2600"/>
          </a:p>
        </p:txBody>
      </p:sp>
      <p:sp>
        <p:nvSpPr>
          <p:cNvPr id="110" name="Card 1">
            <a:extLst>
              <a:ext uri="{FF2B5EF4-FFF2-40B4-BE49-F238E27FC236}">
                <a16:creationId xmlns:a16="http://schemas.microsoft.com/office/drawing/2014/main" id="{42E04629-EB30-2349-0A5D-B991DB2F940E}"/>
              </a:ext>
            </a:extLst>
          </p:cNvPr>
          <p:cNvSpPr/>
          <p:nvPr/>
        </p:nvSpPr>
        <p:spPr>
          <a:xfrm>
            <a:off x="594360" y="1325880"/>
            <a:ext cx="11003280" cy="100584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Card 1 Title">
            <a:extLst>
              <a:ext uri="{FF2B5EF4-FFF2-40B4-BE49-F238E27FC236}">
                <a16:creationId xmlns:a16="http://schemas.microsoft.com/office/drawing/2014/main" id="{3F02CC12-53A4-93F3-4415-FCCD5188C7CE}"/>
              </a:ext>
            </a:extLst>
          </p:cNvPr>
          <p:cNvSpPr/>
          <p:nvPr/>
        </p:nvSpPr>
        <p:spPr>
          <a:xfrm>
            <a:off x="868680" y="1417320"/>
            <a:ext cx="1045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0F6460"/>
                </a:solidFill>
              </a:rPr>
              <a:t>What it shows</a:t>
            </a:r>
            <a:endParaRPr lang="en-US" sz="2000"/>
          </a:p>
        </p:txBody>
      </p:sp>
      <p:sp>
        <p:nvSpPr>
          <p:cNvPr id="120" name="Card 2">
            <a:extLst>
              <a:ext uri="{FF2B5EF4-FFF2-40B4-BE49-F238E27FC236}">
                <a16:creationId xmlns:a16="http://schemas.microsoft.com/office/drawing/2014/main" id="{E7D6348D-219A-05F6-8AAE-E27B380A2388}"/>
              </a:ext>
            </a:extLst>
          </p:cNvPr>
          <p:cNvSpPr/>
          <p:nvPr/>
        </p:nvSpPr>
        <p:spPr>
          <a:xfrm>
            <a:off x="594360" y="2423160"/>
            <a:ext cx="11003280" cy="777240"/>
          </a:xfrm>
          <a:prstGeom prst="roundRect">
            <a:avLst>
              <a:gd name="adj" fmla="val 1633"/>
            </a:avLst>
          </a:prstGeom>
          <a:solidFill>
            <a:srgbClr val="EAF2F1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0" name="Card 3">
            <a:extLst>
              <a:ext uri="{FF2B5EF4-FFF2-40B4-BE49-F238E27FC236}">
                <a16:creationId xmlns:a16="http://schemas.microsoft.com/office/drawing/2014/main" id="{27D1F50A-0E4C-3B96-AA29-671CF78FEAD6}"/>
              </a:ext>
            </a:extLst>
          </p:cNvPr>
          <p:cNvSpPr/>
          <p:nvPr/>
        </p:nvSpPr>
        <p:spPr>
          <a:xfrm>
            <a:off x="594360" y="3383280"/>
            <a:ext cx="5334000" cy="24231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1" name="Card 3 Title">
            <a:extLst>
              <a:ext uri="{FF2B5EF4-FFF2-40B4-BE49-F238E27FC236}">
                <a16:creationId xmlns:a16="http://schemas.microsoft.com/office/drawing/2014/main" id="{EC3492D7-08D0-80B7-4069-884479C1B153}"/>
              </a:ext>
            </a:extLst>
          </p:cNvPr>
          <p:cNvSpPr/>
          <p:nvPr/>
        </p:nvSpPr>
        <p:spPr>
          <a:xfrm>
            <a:off x="868680" y="3535680"/>
            <a:ext cx="4785360" cy="350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0F6460"/>
                </a:solidFill>
              </a:rPr>
              <a:t>How to access</a:t>
            </a:r>
            <a:endParaRPr lang="en-US" sz="2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BB51C9-B199-CF4D-0930-B5609DECCF51}"/>
              </a:ext>
            </a:extLst>
          </p:cNvPr>
          <p:cNvSpPr txBox="1"/>
          <p:nvPr/>
        </p:nvSpPr>
        <p:spPr>
          <a:xfrm>
            <a:off x="868680" y="1783080"/>
            <a:ext cx="10454640" cy="50292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>
                <a:solidFill>
                  <a:srgbClr val="243331"/>
                </a:solidFill>
              </a:rPr>
              <a:t>Use this to view student–level results.</a:t>
            </a:r>
            <a:endParaRPr lang="en-US" sz="1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A36ED9-1D1A-2DD1-F145-5CFFE8ABE6CA}"/>
              </a:ext>
            </a:extLst>
          </p:cNvPr>
          <p:cNvSpPr txBox="1"/>
          <p:nvPr/>
        </p:nvSpPr>
        <p:spPr>
          <a:xfrm>
            <a:off x="868680" y="2468880"/>
            <a:ext cx="10454640" cy="6858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i="1">
                <a:solidFill>
                  <a:srgbClr val="0F6460"/>
                </a:solidFill>
              </a:rPr>
              <a:t>“How did this specific student perform?”</a:t>
            </a:r>
            <a:endParaRPr lang="en-US" sz="2000"/>
          </a:p>
        </p:txBody>
      </p:sp>
      <p:sp>
        <p:nvSpPr>
          <p:cNvPr id="140" name="Steps Text"/>
          <p:cNvSpPr txBox="1"/>
          <p:nvPr/>
        </p:nvSpPr>
        <p:spPr>
          <a:xfrm>
            <a:off x="868680" y="3947160"/>
            <a:ext cx="4785360" cy="176784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Bef>
                <a:spcPts val="500"/>
              </a:spcBef>
              <a:buFont typeface="+mj-lt"/>
              <a:buAutoNum type="arabicPeriod"/>
            </a:pPr>
            <a:r>
              <a:rPr lang="en-US" sz="1200">
                <a:solidFill>
                  <a:srgbClr val="243331"/>
                </a:solidFill>
              </a:rPr>
              <a:t>Go to </a:t>
            </a:r>
            <a:r>
              <a:rPr lang="en-US" sz="1200" b="1">
                <a:solidFill>
                  <a:srgbClr val="243331"/>
                </a:solidFill>
              </a:rPr>
              <a:t>Reporting → Performance</a:t>
            </a:r>
          </a:p>
          <a:p>
            <a:pPr marL="342900" indent="-342900">
              <a:spcBef>
                <a:spcPts val="500"/>
              </a:spcBef>
              <a:buFont typeface="+mj-lt"/>
              <a:buAutoNum type="arabicPeriod"/>
            </a:pPr>
            <a:r>
              <a:rPr lang="en-US" sz="1200">
                <a:solidFill>
                  <a:srgbClr val="243331"/>
                </a:solidFill>
              </a:rPr>
              <a:t>Filter by </a:t>
            </a:r>
            <a:r>
              <a:rPr lang="en-US" sz="1200" b="1">
                <a:solidFill>
                  <a:srgbClr val="243331"/>
                </a:solidFill>
              </a:rPr>
              <a:t>Program → Test</a:t>
            </a:r>
          </a:p>
          <a:p>
            <a:pPr marL="342900" indent="-342900">
              <a:spcBef>
                <a:spcPts val="500"/>
              </a:spcBef>
              <a:buFont typeface="+mj-lt"/>
              <a:buAutoNum type="arabicPeriod"/>
            </a:pPr>
            <a:r>
              <a:rPr lang="en-US" sz="1200">
                <a:solidFill>
                  <a:srgbClr val="243331"/>
                </a:solidFill>
              </a:rPr>
              <a:t>Click the </a:t>
            </a:r>
            <a:r>
              <a:rPr lang="en-US" sz="1200" b="1">
                <a:solidFill>
                  <a:srgbClr val="243331"/>
                </a:solidFill>
              </a:rPr>
              <a:t>ellipses </a:t>
            </a:r>
            <a:r>
              <a:rPr lang="en-US" sz="1200">
                <a:solidFill>
                  <a:srgbClr val="243331"/>
                </a:solidFill>
              </a:rPr>
              <a:t>next to your school name </a:t>
            </a:r>
            <a:r>
              <a:rPr lang="en-US" sz="1200" b="1">
                <a:solidFill>
                  <a:srgbClr val="243331"/>
                </a:solidFill>
              </a:rPr>
              <a:t>→ Student Performance</a:t>
            </a:r>
            <a:r>
              <a:rPr lang="en-US" sz="1200">
                <a:solidFill>
                  <a:srgbClr val="243331"/>
                </a:solidFill>
              </a:rPr>
              <a:t> to view individual students</a:t>
            </a:r>
          </a:p>
          <a:p>
            <a:pPr marL="342900" indent="-342900">
              <a:spcBef>
                <a:spcPts val="500"/>
              </a:spcBef>
              <a:buFont typeface="+mj-lt"/>
              <a:buAutoNum type="arabicPeriod"/>
            </a:pPr>
            <a:r>
              <a:rPr lang="en-US" sz="1200">
                <a:solidFill>
                  <a:srgbClr val="243331"/>
                </a:solidFill>
              </a:rPr>
              <a:t>Locate Student click </a:t>
            </a:r>
            <a:r>
              <a:rPr lang="en-US" sz="1200" b="1">
                <a:solidFill>
                  <a:srgbClr val="243331"/>
                </a:solidFill>
              </a:rPr>
              <a:t>ellipses → View ISR</a:t>
            </a:r>
          </a:p>
          <a:p>
            <a:pPr marL="342900" indent="-342900">
              <a:spcBef>
                <a:spcPts val="500"/>
              </a:spcBef>
              <a:buFont typeface="+mj-lt"/>
              <a:buAutoNum type="arabicPeriod"/>
            </a:pPr>
            <a:r>
              <a:rPr lang="en-US" sz="1200">
                <a:solidFill>
                  <a:srgbClr val="243331"/>
                </a:solidFill>
              </a:rPr>
              <a:t>To </a:t>
            </a:r>
            <a:r>
              <a:rPr lang="en-US" sz="1200" b="1">
                <a:solidFill>
                  <a:srgbClr val="243331"/>
                </a:solidFill>
              </a:rPr>
              <a:t>print ISRs</a:t>
            </a:r>
            <a:r>
              <a:rPr lang="en-US" sz="1200">
                <a:solidFill>
                  <a:srgbClr val="243331"/>
                </a:solidFill>
              </a:rPr>
              <a:t> follow the directions in the </a:t>
            </a:r>
            <a:r>
              <a:rPr lang="en-US" sz="1200" b="1">
                <a:solidFill>
                  <a:srgbClr val="243331"/>
                </a:solidFill>
              </a:rPr>
              <a:t>Report Assets</a:t>
            </a:r>
            <a:r>
              <a:rPr lang="en-US" sz="1200">
                <a:solidFill>
                  <a:srgbClr val="243331"/>
                </a:solidFill>
              </a:rPr>
              <a:t> section below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9D6D6A9-9F21-8112-DA34-5B1D36F69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190" y="3667237"/>
            <a:ext cx="5060899" cy="18552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32CE4E-7F80-91C3-BDFB-3F952DA1A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0" name="Search Callout"/>
          <p:cNvSpPr/>
          <p:nvPr/>
        </p:nvSpPr>
        <p:spPr>
          <a:xfrm>
            <a:off x="594360" y="5943600"/>
            <a:ext cx="5334000" cy="438912"/>
          </a:xfrm>
          <a:prstGeom prst="roundRect">
            <a:avLst>
              <a:gd name="adj" fmla="val 20000"/>
            </a:avLst>
          </a:prstGeom>
          <a:solidFill>
            <a:srgbClr val="FDF3DD"/>
          </a:solidFill>
          <a:ln w="28575">
            <a:solidFill>
              <a:srgbClr val="ECA818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77E5E5-FD0E-DC17-918B-11160A6B657A}"/>
              </a:ext>
            </a:extLst>
          </p:cNvPr>
          <p:cNvSpPr txBox="1"/>
          <p:nvPr/>
        </p:nvSpPr>
        <p:spPr>
          <a:xfrm>
            <a:off x="1188720" y="5943600"/>
            <a:ext cx="402336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12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use the search icon to search by name or identifier to quickly view ISR</a:t>
            </a:r>
            <a:r>
              <a: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F54FD89-91B5-CC5B-8D58-0247A867B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6025176"/>
            <a:ext cx="305435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074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25916-16E0-CD1D-F951-FA8B5F219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itle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 pitchFamily="34" charset="0"/>
              </a:rPr>
              <a:t>Report Assets</a:t>
            </a:r>
            <a:endParaRPr lang="en-US" sz="2600"/>
          </a:p>
        </p:txBody>
      </p:sp>
      <p:sp>
        <p:nvSpPr>
          <p:cNvPr id="110" name="Card 1"/>
          <p:cNvSpPr/>
          <p:nvPr/>
        </p:nvSpPr>
        <p:spPr>
          <a:xfrm>
            <a:off x="594360" y="1325880"/>
            <a:ext cx="11003280" cy="100584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Card 1 Title"/>
          <p:cNvSpPr/>
          <p:nvPr/>
        </p:nvSpPr>
        <p:spPr>
          <a:xfrm>
            <a:off x="868680" y="1417320"/>
            <a:ext cx="1045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0F6460"/>
                </a:solidFill>
              </a:rPr>
              <a:t>What it shows</a:t>
            </a:r>
            <a:endParaRPr lang="en-US" sz="2000"/>
          </a:p>
        </p:txBody>
      </p:sp>
      <p:sp>
        <p:nvSpPr>
          <p:cNvPr id="120" name="Card 2"/>
          <p:cNvSpPr/>
          <p:nvPr/>
        </p:nvSpPr>
        <p:spPr>
          <a:xfrm>
            <a:off x="594360" y="2423160"/>
            <a:ext cx="11003280" cy="777240"/>
          </a:xfrm>
          <a:prstGeom prst="roundRect">
            <a:avLst>
              <a:gd name="adj" fmla="val 1633"/>
            </a:avLst>
          </a:prstGeom>
          <a:solidFill>
            <a:srgbClr val="EAF2F1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0" name="Card 3"/>
          <p:cNvSpPr/>
          <p:nvPr/>
        </p:nvSpPr>
        <p:spPr>
          <a:xfrm>
            <a:off x="594360" y="3383280"/>
            <a:ext cx="5334000" cy="24231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1" name="Card 3 Title"/>
          <p:cNvSpPr/>
          <p:nvPr/>
        </p:nvSpPr>
        <p:spPr>
          <a:xfrm>
            <a:off x="868680" y="3535680"/>
            <a:ext cx="4785360" cy="350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0F6460"/>
                </a:solidFill>
              </a:rPr>
              <a:t>How to access</a:t>
            </a:r>
            <a:endParaRPr lang="en-US" sz="2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1DDF6F-821F-25B9-8704-8FF480F22F33}"/>
              </a:ext>
            </a:extLst>
          </p:cNvPr>
          <p:cNvSpPr txBox="1"/>
          <p:nvPr/>
        </p:nvSpPr>
        <p:spPr>
          <a:xfrm>
            <a:off x="868680" y="1783080"/>
            <a:ext cx="10454640" cy="50292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>
                <a:solidFill>
                  <a:srgbClr val="243331"/>
                </a:solidFill>
              </a:rPr>
              <a:t>Use this to download, review, print, and share school–level or student–level summative results.</a:t>
            </a:r>
            <a:endParaRPr lang="en-US" sz="1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798646-284A-E272-A2C1-E4C5498FC8DA}"/>
              </a:ext>
            </a:extLst>
          </p:cNvPr>
          <p:cNvSpPr txBox="1"/>
          <p:nvPr/>
        </p:nvSpPr>
        <p:spPr>
          <a:xfrm>
            <a:off x="643107" y="2484120"/>
            <a:ext cx="10905786" cy="6858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i="1">
                <a:solidFill>
                  <a:srgbClr val="0F6460"/>
                </a:solidFill>
              </a:rPr>
              <a:t>“How can I access printable school summaries or individual student reports?”</a:t>
            </a:r>
            <a:endParaRPr lang="en-US" sz="2000"/>
          </a:p>
        </p:txBody>
      </p:sp>
      <p:sp>
        <p:nvSpPr>
          <p:cNvPr id="140" name="Steps Text"/>
          <p:cNvSpPr txBox="1"/>
          <p:nvPr/>
        </p:nvSpPr>
        <p:spPr>
          <a:xfrm>
            <a:off x="868680" y="3947160"/>
            <a:ext cx="4785360" cy="59436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Bef>
                <a:spcPts val="500"/>
              </a:spcBef>
              <a:buFont typeface="+mj-lt"/>
              <a:buAutoNum type="arabicPeriod"/>
            </a:pPr>
            <a:r>
              <a:rPr lang="en-US" sz="1200">
                <a:solidFill>
                  <a:srgbClr val="243331"/>
                </a:solidFill>
              </a:rPr>
              <a:t>Go to </a:t>
            </a:r>
            <a:r>
              <a:rPr lang="en-US" sz="1200" b="1">
                <a:solidFill>
                  <a:srgbClr val="243331"/>
                </a:solidFill>
              </a:rPr>
              <a:t>Reporting → Report Assets → Files</a:t>
            </a:r>
          </a:p>
          <a:p>
            <a:pPr marL="342900" indent="-342900">
              <a:spcBef>
                <a:spcPts val="500"/>
              </a:spcBef>
              <a:buFont typeface="+mj-lt"/>
              <a:buAutoNum type="arabicPeriod"/>
            </a:pPr>
            <a:r>
              <a:rPr lang="en-US" sz="1200">
                <a:solidFill>
                  <a:srgbClr val="243331"/>
                </a:solidFill>
              </a:rPr>
              <a:t>Search by </a:t>
            </a:r>
            <a:r>
              <a:rPr lang="en-US" sz="1200" b="1">
                <a:solidFill>
                  <a:srgbClr val="243331"/>
                </a:solidFill>
              </a:rPr>
              <a:t>school year</a:t>
            </a:r>
            <a:r>
              <a:rPr lang="en-US" sz="1200">
                <a:solidFill>
                  <a:srgbClr val="243331"/>
                </a:solidFill>
              </a:rPr>
              <a:t> and </a:t>
            </a:r>
            <a:r>
              <a:rPr lang="en-US" sz="1200" b="1">
                <a:solidFill>
                  <a:srgbClr val="243331"/>
                </a:solidFill>
              </a:rPr>
              <a:t>report type</a:t>
            </a:r>
          </a:p>
        </p:txBody>
      </p:sp>
      <p:sp>
        <p:nvSpPr>
          <p:cNvPr id="150" name="SPS Box"/>
          <p:cNvSpPr/>
          <p:nvPr/>
        </p:nvSpPr>
        <p:spPr>
          <a:xfrm>
            <a:off x="6248400" y="3383280"/>
            <a:ext cx="5349240" cy="1120140"/>
          </a:xfrm>
          <a:prstGeom prst="roundRect">
            <a:avLst>
              <a:gd name="adj" fmla="val 8000"/>
            </a:avLst>
          </a:prstGeom>
          <a:solidFill>
            <a:srgbClr val="FDF3DD"/>
          </a:solidFill>
          <a:ln w="28575">
            <a:solidFill>
              <a:srgbClr val="ECA818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1" name="SPS Text"/>
          <p:cNvSpPr/>
          <p:nvPr/>
        </p:nvSpPr>
        <p:spPr>
          <a:xfrm>
            <a:off x="6477000" y="3505200"/>
            <a:ext cx="489204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>
                <a:solidFill>
                  <a:srgbClr val="243331"/>
                </a:solidFill>
              </a:rPr>
              <a:t>School Proficiency Summary</a:t>
            </a:r>
            <a:r>
              <a:rPr lang="en-US" sz="1200">
                <a:solidFill>
                  <a:srgbClr val="243331"/>
                </a:solidFill>
              </a:rPr>
              <a:t> - filter on Report Type “ELA SPS-pdf” or “Mathematics SPS-pdf”.</a:t>
            </a:r>
            <a:endParaRPr lang="en-US" sz="1200"/>
          </a:p>
        </p:txBody>
      </p:sp>
      <p:sp>
        <p:nvSpPr>
          <p:cNvPr id="152" name="ISR Box"/>
          <p:cNvSpPr/>
          <p:nvPr/>
        </p:nvSpPr>
        <p:spPr>
          <a:xfrm>
            <a:off x="6248400" y="4686300"/>
            <a:ext cx="5349240" cy="1120140"/>
          </a:xfrm>
          <a:prstGeom prst="roundRect">
            <a:avLst>
              <a:gd name="adj" fmla="val 8000"/>
            </a:avLst>
          </a:prstGeom>
          <a:solidFill>
            <a:srgbClr val="FDF3DD"/>
          </a:solidFill>
          <a:ln w="28575">
            <a:solidFill>
              <a:srgbClr val="ECA818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3" name="ISR Text"/>
          <p:cNvSpPr/>
          <p:nvPr/>
        </p:nvSpPr>
        <p:spPr>
          <a:xfrm>
            <a:off x="6477000" y="4808220"/>
            <a:ext cx="489204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>
                <a:solidFill>
                  <a:srgbClr val="243331"/>
                </a:solidFill>
              </a:rPr>
              <a:t>Individual Student Report </a:t>
            </a:r>
            <a:r>
              <a:rPr lang="en-US" sz="1200">
                <a:solidFill>
                  <a:srgbClr val="243331"/>
                </a:solidFill>
              </a:rPr>
              <a:t> - choose the grade and content ISR from the drop-down list.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008385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Questions &amp; Answers</a:t>
            </a:r>
          </a:p>
        </p:txBody>
      </p:sp>
      <p:sp>
        <p:nvSpPr>
          <p:cNvPr id="100" name="QA Row 1"/>
          <p:cNvSpPr/>
          <p:nvPr/>
        </p:nvSpPr>
        <p:spPr>
          <a:xfrm>
            <a:off x="594360" y="1462080"/>
            <a:ext cx="11003280" cy="8229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1" name="Q Badge 1"/>
          <p:cNvSpPr/>
          <p:nvPr/>
        </p:nvSpPr>
        <p:spPr>
          <a:xfrm>
            <a:off x="777240" y="1759260"/>
            <a:ext cx="228600" cy="228600"/>
          </a:xfrm>
          <a:prstGeom prst="ellipse">
            <a:avLst/>
          </a:prstGeom>
          <a:solidFill>
            <a:srgbClr val="0F6460"/>
          </a:solidFill>
          <a:ln/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000" b="1">
                <a:solidFill>
                  <a:srgbClr val="FFFFFF"/>
                </a:solidFill>
              </a:rPr>
              <a:t>Q</a:t>
            </a:r>
          </a:p>
        </p:txBody>
      </p:sp>
      <p:sp>
        <p:nvSpPr>
          <p:cNvPr id="102" name="Question 1"/>
          <p:cNvSpPr/>
          <p:nvPr/>
        </p:nvSpPr>
        <p:spPr>
          <a:xfrm>
            <a:off x="1097280" y="1667820"/>
            <a:ext cx="4770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500" b="1">
                <a:solidFill>
                  <a:srgbClr val="0F6460"/>
                </a:solidFill>
                <a:latin typeface="Segoe UI Symbol"/>
                <a:ea typeface="Segoe UI Symbol"/>
              </a:rPr>
              <a:t>What are the ELA Claims and Subclaims?</a:t>
            </a:r>
          </a:p>
        </p:txBody>
      </p:sp>
      <p:sp>
        <p:nvSpPr>
          <p:cNvPr id="103" name="Row Divider 1"/>
          <p:cNvSpPr/>
          <p:nvPr/>
        </p:nvSpPr>
        <p:spPr>
          <a:xfrm>
            <a:off x="6096000" y="1599240"/>
            <a:ext cx="12700" cy="548640"/>
          </a:xfrm>
          <a:prstGeom prst="rect">
            <a:avLst/>
          </a:prstGeom>
          <a:solidFill>
            <a:srgbClr val="D7DE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4" name="A Badge 1"/>
          <p:cNvSpPr/>
          <p:nvPr/>
        </p:nvSpPr>
        <p:spPr>
          <a:xfrm>
            <a:off x="6324600" y="1759260"/>
            <a:ext cx="228600" cy="228600"/>
          </a:xfrm>
          <a:prstGeom prst="ellipse">
            <a:avLst/>
          </a:prstGeom>
          <a:solidFill>
            <a:srgbClr val="ECA818"/>
          </a:solidFill>
          <a:ln/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000" b="1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05" name="Answer 1"/>
          <p:cNvSpPr/>
          <p:nvPr/>
        </p:nvSpPr>
        <p:spPr>
          <a:xfrm>
            <a:off x="6644640" y="1563560"/>
            <a:ext cx="4770120" cy="6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00" b="1">
                <a:solidFill>
                  <a:srgbClr val="8A9895"/>
                </a:solidFill>
              </a:rPr>
              <a:t>ELA</a:t>
            </a:r>
            <a:r>
              <a:rPr lang="en-US" sz="1500" b="1">
                <a:solidFill>
                  <a:srgbClr val="8A9895"/>
                </a:solidFill>
                <a:ea typeface="+mn-lt"/>
                <a:cs typeface="+mn-lt"/>
              </a:rPr>
              <a:t> Claims include Reading and Writing, and the Reading subclaims are Literary Text, Information Text and Vocabulary.</a:t>
            </a:r>
            <a:endParaRPr lang="en-US" sz="1500" b="1">
              <a:solidFill>
                <a:srgbClr val="8A9895"/>
              </a:solidFill>
            </a:endParaRPr>
          </a:p>
        </p:txBody>
      </p:sp>
      <p:sp>
        <p:nvSpPr>
          <p:cNvPr id="106" name="QA Row 2"/>
          <p:cNvSpPr/>
          <p:nvPr/>
        </p:nvSpPr>
        <p:spPr>
          <a:xfrm>
            <a:off x="594360" y="2376480"/>
            <a:ext cx="11003280" cy="822960"/>
          </a:xfrm>
          <a:prstGeom prst="roundRect">
            <a:avLst>
              <a:gd name="adj" fmla="val 1633"/>
            </a:avLst>
          </a:prstGeom>
          <a:solidFill>
            <a:srgbClr val="EAF2F1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Q Badge 2"/>
          <p:cNvSpPr/>
          <p:nvPr/>
        </p:nvSpPr>
        <p:spPr>
          <a:xfrm>
            <a:off x="777240" y="2673660"/>
            <a:ext cx="228600" cy="228600"/>
          </a:xfrm>
          <a:prstGeom prst="ellipse">
            <a:avLst/>
          </a:prstGeom>
          <a:solidFill>
            <a:srgbClr val="0F6460"/>
          </a:solidFill>
          <a:ln/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000" b="1">
                <a:solidFill>
                  <a:srgbClr val="FFFFFF"/>
                </a:solidFill>
              </a:rPr>
              <a:t>Q</a:t>
            </a:r>
          </a:p>
        </p:txBody>
      </p:sp>
      <p:sp>
        <p:nvSpPr>
          <p:cNvPr id="108" name="Question 2"/>
          <p:cNvSpPr/>
          <p:nvPr/>
        </p:nvSpPr>
        <p:spPr>
          <a:xfrm>
            <a:off x="1097280" y="2582220"/>
            <a:ext cx="4770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r>
              <a:rPr lang="en-US" sz="1500" b="1">
                <a:solidFill>
                  <a:srgbClr val="0F6460"/>
                </a:solidFill>
                <a:latin typeface="Segoe UI"/>
                <a:cs typeface="Segoe UI"/>
              </a:rPr>
              <a:t>Will the assessment results be posted to students NASIS record?</a:t>
            </a:r>
            <a:endParaRPr lang="en-US" b="1"/>
          </a:p>
        </p:txBody>
      </p:sp>
      <p:sp>
        <p:nvSpPr>
          <p:cNvPr id="109" name="Row Divider 2"/>
          <p:cNvSpPr/>
          <p:nvPr/>
        </p:nvSpPr>
        <p:spPr>
          <a:xfrm>
            <a:off x="6096000" y="2513640"/>
            <a:ext cx="12700" cy="548640"/>
          </a:xfrm>
          <a:prstGeom prst="rect">
            <a:avLst/>
          </a:prstGeom>
          <a:solidFill>
            <a:srgbClr val="D7DE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0" name="A Badge 2"/>
          <p:cNvSpPr/>
          <p:nvPr/>
        </p:nvSpPr>
        <p:spPr>
          <a:xfrm>
            <a:off x="6324600" y="2673660"/>
            <a:ext cx="228600" cy="228600"/>
          </a:xfrm>
          <a:prstGeom prst="ellipse">
            <a:avLst/>
          </a:prstGeom>
          <a:solidFill>
            <a:srgbClr val="ECA818"/>
          </a:solidFill>
          <a:ln/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000" b="1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1" name="Answer 2"/>
          <p:cNvSpPr/>
          <p:nvPr/>
        </p:nvSpPr>
        <p:spPr>
          <a:xfrm>
            <a:off x="6644640" y="2477960"/>
            <a:ext cx="4770120" cy="6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00" b="1">
                <a:solidFill>
                  <a:srgbClr val="8A9895"/>
                </a:solidFill>
              </a:rPr>
              <a:t> Yes, BIE expects results to be available in NASIS in January 2027.</a:t>
            </a:r>
          </a:p>
        </p:txBody>
      </p:sp>
      <p:sp>
        <p:nvSpPr>
          <p:cNvPr id="112" name="QA Row 3"/>
          <p:cNvSpPr/>
          <p:nvPr/>
        </p:nvSpPr>
        <p:spPr>
          <a:xfrm>
            <a:off x="594360" y="3290880"/>
            <a:ext cx="11003280" cy="8229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Q Badge 3"/>
          <p:cNvSpPr/>
          <p:nvPr/>
        </p:nvSpPr>
        <p:spPr>
          <a:xfrm>
            <a:off x="777240" y="3588060"/>
            <a:ext cx="228600" cy="228600"/>
          </a:xfrm>
          <a:prstGeom prst="ellipse">
            <a:avLst/>
          </a:prstGeom>
          <a:solidFill>
            <a:srgbClr val="0F6460"/>
          </a:solidFill>
          <a:ln/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000" b="1">
                <a:solidFill>
                  <a:srgbClr val="FFFFFF"/>
                </a:solidFill>
              </a:rPr>
              <a:t>Q</a:t>
            </a:r>
          </a:p>
        </p:txBody>
      </p:sp>
      <p:sp>
        <p:nvSpPr>
          <p:cNvPr id="114" name="Question 3"/>
          <p:cNvSpPr/>
          <p:nvPr/>
        </p:nvSpPr>
        <p:spPr>
          <a:xfrm>
            <a:off x="1097280" y="3496620"/>
            <a:ext cx="4770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500" b="1">
                <a:solidFill>
                  <a:srgbClr val="0F6460"/>
                </a:solidFill>
                <a:latin typeface="Segoe UI"/>
                <a:cs typeface="Segoe UI"/>
              </a:rPr>
              <a:t>Where do you find the reports that were exported?</a:t>
            </a:r>
            <a:endParaRPr lang="en-US" b="1"/>
          </a:p>
        </p:txBody>
      </p:sp>
      <p:sp>
        <p:nvSpPr>
          <p:cNvPr id="115" name="Row Divider 3"/>
          <p:cNvSpPr/>
          <p:nvPr/>
        </p:nvSpPr>
        <p:spPr>
          <a:xfrm>
            <a:off x="6096000" y="3428040"/>
            <a:ext cx="12700" cy="548640"/>
          </a:xfrm>
          <a:prstGeom prst="rect">
            <a:avLst/>
          </a:prstGeom>
          <a:solidFill>
            <a:srgbClr val="D7DE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6" name="A Badge 3"/>
          <p:cNvSpPr/>
          <p:nvPr/>
        </p:nvSpPr>
        <p:spPr>
          <a:xfrm>
            <a:off x="6324600" y="3588060"/>
            <a:ext cx="228600" cy="228600"/>
          </a:xfrm>
          <a:prstGeom prst="ellipse">
            <a:avLst/>
          </a:prstGeom>
          <a:solidFill>
            <a:srgbClr val="ECA818"/>
          </a:solidFill>
          <a:ln/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000" b="1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17" name="Answer 3"/>
          <p:cNvSpPr/>
          <p:nvPr/>
        </p:nvSpPr>
        <p:spPr>
          <a:xfrm>
            <a:off x="6644640" y="3392360"/>
            <a:ext cx="4770120" cy="6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00" b="1">
                <a:solidFill>
                  <a:srgbClr val="8A9895"/>
                </a:solidFill>
              </a:rPr>
              <a:t>Most exported reports go directly to your desktop downloads. For the Performance Comparison report, export report and then go to  "Show History" to download.</a:t>
            </a:r>
          </a:p>
        </p:txBody>
      </p:sp>
      <p:sp>
        <p:nvSpPr>
          <p:cNvPr id="118" name="QA Row 4"/>
          <p:cNvSpPr/>
          <p:nvPr/>
        </p:nvSpPr>
        <p:spPr>
          <a:xfrm>
            <a:off x="594360" y="4205280"/>
            <a:ext cx="11003280" cy="822960"/>
          </a:xfrm>
          <a:prstGeom prst="roundRect">
            <a:avLst>
              <a:gd name="adj" fmla="val 1633"/>
            </a:avLst>
          </a:prstGeom>
          <a:solidFill>
            <a:srgbClr val="EAF2F1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9" name="Q Badge 4"/>
          <p:cNvSpPr/>
          <p:nvPr/>
        </p:nvSpPr>
        <p:spPr>
          <a:xfrm>
            <a:off x="777240" y="4502460"/>
            <a:ext cx="228600" cy="228600"/>
          </a:xfrm>
          <a:prstGeom prst="ellipse">
            <a:avLst/>
          </a:prstGeom>
          <a:solidFill>
            <a:srgbClr val="0F6460"/>
          </a:solidFill>
          <a:ln/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000" b="1">
                <a:solidFill>
                  <a:srgbClr val="FFFFFF"/>
                </a:solidFill>
              </a:rPr>
              <a:t>Q</a:t>
            </a:r>
          </a:p>
        </p:txBody>
      </p:sp>
      <p:sp>
        <p:nvSpPr>
          <p:cNvPr id="120" name="Question 4"/>
          <p:cNvSpPr/>
          <p:nvPr/>
        </p:nvSpPr>
        <p:spPr>
          <a:xfrm>
            <a:off x="1097280" y="4411020"/>
            <a:ext cx="4770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r>
              <a:rPr lang="en-US" sz="1500" b="1">
                <a:solidFill>
                  <a:srgbClr val="0F6460"/>
                </a:solidFill>
                <a:latin typeface="Segoe UI"/>
                <a:cs typeface="Segoe UI"/>
              </a:rPr>
              <a:t>Are there new testing blueprints and if so, where are they?</a:t>
            </a:r>
            <a:endParaRPr lang="en-US" b="1"/>
          </a:p>
        </p:txBody>
      </p:sp>
      <p:sp>
        <p:nvSpPr>
          <p:cNvPr id="121" name="Row Divider 4"/>
          <p:cNvSpPr/>
          <p:nvPr/>
        </p:nvSpPr>
        <p:spPr>
          <a:xfrm>
            <a:off x="6096000" y="4342440"/>
            <a:ext cx="12700" cy="548640"/>
          </a:xfrm>
          <a:prstGeom prst="rect">
            <a:avLst/>
          </a:prstGeom>
          <a:solidFill>
            <a:srgbClr val="D7DE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2" name="A Badge 4"/>
          <p:cNvSpPr/>
          <p:nvPr/>
        </p:nvSpPr>
        <p:spPr>
          <a:xfrm>
            <a:off x="6324600" y="4502460"/>
            <a:ext cx="228600" cy="228600"/>
          </a:xfrm>
          <a:prstGeom prst="ellipse">
            <a:avLst/>
          </a:prstGeom>
          <a:solidFill>
            <a:srgbClr val="ECA818"/>
          </a:solidFill>
          <a:ln/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000" b="1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23" name="Answer 4"/>
          <p:cNvSpPr/>
          <p:nvPr/>
        </p:nvSpPr>
        <p:spPr>
          <a:xfrm>
            <a:off x="6644640" y="4306760"/>
            <a:ext cx="4770120" cy="6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300" b="1">
              <a:solidFill>
                <a:srgbClr val="8A9895"/>
              </a:solidFill>
            </a:endParaRPr>
          </a:p>
        </p:txBody>
      </p:sp>
      <p:sp>
        <p:nvSpPr>
          <p:cNvPr id="124" name="QA Row 5"/>
          <p:cNvSpPr/>
          <p:nvPr/>
        </p:nvSpPr>
        <p:spPr>
          <a:xfrm>
            <a:off x="594360" y="5148987"/>
            <a:ext cx="10973973" cy="1116037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5" name="Q Badge 5"/>
          <p:cNvSpPr/>
          <p:nvPr/>
        </p:nvSpPr>
        <p:spPr>
          <a:xfrm>
            <a:off x="777240" y="5416860"/>
            <a:ext cx="228600" cy="228600"/>
          </a:xfrm>
          <a:prstGeom prst="ellipse">
            <a:avLst/>
          </a:prstGeom>
          <a:solidFill>
            <a:srgbClr val="0F6460"/>
          </a:solidFill>
          <a:ln/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000" b="1">
                <a:solidFill>
                  <a:srgbClr val="FFFFFF"/>
                </a:solidFill>
              </a:rPr>
              <a:t>Q</a:t>
            </a:r>
          </a:p>
        </p:txBody>
      </p:sp>
      <p:sp>
        <p:nvSpPr>
          <p:cNvPr id="126" name="Question 5"/>
          <p:cNvSpPr/>
          <p:nvPr/>
        </p:nvSpPr>
        <p:spPr>
          <a:xfrm>
            <a:off x="1097280" y="5325420"/>
            <a:ext cx="4770120" cy="7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1500" b="1" dirty="0">
                <a:solidFill>
                  <a:srgbClr val="0F6460"/>
                </a:solidFill>
                <a:latin typeface="Segoe UI Symbol"/>
                <a:ea typeface="Segoe UI Symbol"/>
              </a:rPr>
              <a:t>On ISR, School Average is our school and State Average is NM or just BIE/Grant schools?</a:t>
            </a:r>
          </a:p>
        </p:txBody>
      </p:sp>
      <p:sp>
        <p:nvSpPr>
          <p:cNvPr id="127" name="Row Divider 5"/>
          <p:cNvSpPr/>
          <p:nvPr/>
        </p:nvSpPr>
        <p:spPr>
          <a:xfrm>
            <a:off x="6096000" y="5256840"/>
            <a:ext cx="12700" cy="548640"/>
          </a:xfrm>
          <a:prstGeom prst="rect">
            <a:avLst/>
          </a:prstGeom>
          <a:solidFill>
            <a:srgbClr val="D7DE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8" name="A Badge 5"/>
          <p:cNvSpPr/>
          <p:nvPr/>
        </p:nvSpPr>
        <p:spPr>
          <a:xfrm>
            <a:off x="6324600" y="5416860"/>
            <a:ext cx="228600" cy="228600"/>
          </a:xfrm>
          <a:prstGeom prst="ellipse">
            <a:avLst/>
          </a:prstGeom>
          <a:solidFill>
            <a:srgbClr val="ECA818"/>
          </a:solidFill>
          <a:ln/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000" b="1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29" name="Answer 5"/>
          <p:cNvSpPr/>
          <p:nvPr/>
        </p:nvSpPr>
        <p:spPr>
          <a:xfrm>
            <a:off x="6644640" y="5221160"/>
            <a:ext cx="4770120" cy="6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00" b="1">
                <a:solidFill>
                  <a:srgbClr val="8A9895"/>
                </a:solidFill>
              </a:rPr>
              <a:t>The 'State Average' includes all schools under BIE regions (Bureau Operated Schools, Navajo Schools and Tribally Controlled Schools). It does not represent the state in which a school resides.</a:t>
            </a:r>
          </a:p>
        </p:txBody>
      </p:sp>
      <p:sp>
        <p:nvSpPr>
          <p:cNvPr id="3" name="Answer 3">
            <a:extLst>
              <a:ext uri="{FF2B5EF4-FFF2-40B4-BE49-F238E27FC236}">
                <a16:creationId xmlns:a16="http://schemas.microsoft.com/office/drawing/2014/main" id="{7B93A186-B779-E811-F654-0446BE769887}"/>
              </a:ext>
            </a:extLst>
          </p:cNvPr>
          <p:cNvSpPr/>
          <p:nvPr/>
        </p:nvSpPr>
        <p:spPr>
          <a:xfrm>
            <a:off x="6644640" y="4408710"/>
            <a:ext cx="4770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500" b="1">
                <a:solidFill>
                  <a:srgbClr val="8A9895"/>
                </a:solidFill>
              </a:rPr>
              <a:t>Go to  </a:t>
            </a:r>
            <a:r>
              <a:rPr lang="en-US" sz="1500" b="1">
                <a:solidFill>
                  <a:srgbClr val="8A9895"/>
                </a:solidFill>
                <a:ea typeface="+mn-lt"/>
                <a:cs typeface="+mn-lt"/>
              </a:rPr>
              <a:t>https://bie.mypearsonsupport.com/ </a:t>
            </a:r>
          </a:p>
          <a:p>
            <a:r>
              <a:rPr lang="en-US" sz="1500" b="1">
                <a:solidFill>
                  <a:srgbClr val="8A9895"/>
                </a:solidFill>
                <a:ea typeface="+mn-lt"/>
                <a:cs typeface="+mn-lt"/>
              </a:rPr>
              <a:t>Administration Resources &gt; Summative &gt; Additional Resources</a:t>
            </a:r>
          </a:p>
        </p:txBody>
      </p:sp>
    </p:spTree>
    <p:extLst>
      <p:ext uri="{BB962C8B-B14F-4D97-AF65-F5344CB8AC3E}">
        <p14:creationId xmlns:p14="http://schemas.microsoft.com/office/powerpoint/2010/main" val="31275325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sources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2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Customer Support, Contacts &amp; Resources</a:t>
            </a:r>
          </a:p>
        </p:txBody>
      </p:sp>
      <p:sp>
        <p:nvSpPr>
          <p:cNvPr id="3" name="Text 3"/>
          <p:cNvSpPr/>
          <p:nvPr/>
        </p:nvSpPr>
        <p:spPr>
          <a:xfrm>
            <a:off x="594360" y="932688"/>
            <a:ext cx="10972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endParaRPr lang="en-US" sz="1300" b="0" i="0">
              <a:solidFill>
                <a:srgbClr val="5E6B69"/>
              </a:solidFill>
            </a:endParaRPr>
          </a:p>
        </p:txBody>
      </p:sp>
      <p:sp>
        <p:nvSpPr>
          <p:cNvPr id="10" name="Card 10"/>
          <p:cNvSpPr/>
          <p:nvPr/>
        </p:nvSpPr>
        <p:spPr>
          <a:xfrm>
            <a:off x="594360" y="1325880"/>
            <a:ext cx="347472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11"/>
          <p:cNvSpPr/>
          <p:nvPr/>
        </p:nvSpPr>
        <p:spPr>
          <a:xfrm>
            <a:off x="868680" y="160020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600" b="1" i="0">
                <a:solidFill>
                  <a:srgbClr val="0F6460"/>
                </a:solidFill>
              </a:rPr>
              <a:t>BIE Customer Support</a:t>
            </a:r>
          </a:p>
        </p:txBody>
      </p:sp>
      <p:sp>
        <p:nvSpPr>
          <p:cNvPr id="12" name="Text 12"/>
          <p:cNvSpPr/>
          <p:nvPr/>
        </p:nvSpPr>
        <p:spPr>
          <a:xfrm>
            <a:off x="868680" y="20574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000" b="1" i="0">
                <a:solidFill>
                  <a:srgbClr val="243331"/>
                </a:solidFill>
              </a:rPr>
              <a:t>1-833-302-9587</a:t>
            </a:r>
          </a:p>
        </p:txBody>
      </p:sp>
      <p:sp>
        <p:nvSpPr>
          <p:cNvPr id="13" name="Text 13"/>
          <p:cNvSpPr/>
          <p:nvPr/>
        </p:nvSpPr>
        <p:spPr>
          <a:xfrm>
            <a:off x="868680" y="2697480"/>
            <a:ext cx="2926080" cy="1501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00" b="1" i="0">
                <a:solidFill>
                  <a:srgbClr val="243331"/>
                </a:solidFill>
              </a:rPr>
              <a:t>Monday – Friday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1300">
                <a:solidFill>
                  <a:srgbClr val="5E6B69"/>
                </a:solidFill>
              </a:rPr>
              <a:t>(PT) 4:00</a:t>
            </a:r>
            <a:r>
              <a:rPr lang="en-US" sz="1300" b="0" i="0">
                <a:solidFill>
                  <a:srgbClr val="5E6B69"/>
                </a:solidFill>
              </a:rPr>
              <a:t> AM – </a:t>
            </a:r>
            <a:r>
              <a:rPr lang="en-US" sz="1300">
                <a:solidFill>
                  <a:srgbClr val="5E6B69"/>
                </a:solidFill>
              </a:rPr>
              <a:t>5:30</a:t>
            </a:r>
            <a:r>
              <a:rPr lang="en-US" sz="1300" b="0" i="0">
                <a:solidFill>
                  <a:srgbClr val="5E6B69"/>
                </a:solidFill>
              </a:rPr>
              <a:t> PM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1300">
                <a:solidFill>
                  <a:srgbClr val="5E6B69"/>
                </a:solidFill>
              </a:rPr>
              <a:t>(MT) 5:00</a:t>
            </a:r>
            <a:r>
              <a:rPr lang="en-US" sz="1300" b="0" i="0">
                <a:solidFill>
                  <a:srgbClr val="5E6B69"/>
                </a:solidFill>
              </a:rPr>
              <a:t> AM – </a:t>
            </a:r>
            <a:r>
              <a:rPr lang="en-US" sz="1300">
                <a:solidFill>
                  <a:srgbClr val="5E6B69"/>
                </a:solidFill>
              </a:rPr>
              <a:t>6:30</a:t>
            </a:r>
            <a:r>
              <a:rPr lang="en-US" sz="1300" b="0" i="0">
                <a:solidFill>
                  <a:srgbClr val="5E6B69"/>
                </a:solidFill>
              </a:rPr>
              <a:t> PM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1300">
                <a:solidFill>
                  <a:srgbClr val="5E6B69"/>
                </a:solidFill>
              </a:rPr>
              <a:t>(CT) 6:00</a:t>
            </a:r>
            <a:r>
              <a:rPr lang="en-US" sz="1300" b="0" i="0">
                <a:solidFill>
                  <a:srgbClr val="5E6B69"/>
                </a:solidFill>
              </a:rPr>
              <a:t> AM – </a:t>
            </a:r>
            <a:r>
              <a:rPr lang="en-US" sz="1300">
                <a:solidFill>
                  <a:srgbClr val="5E6B69"/>
                </a:solidFill>
              </a:rPr>
              <a:t>7:30</a:t>
            </a:r>
            <a:r>
              <a:rPr lang="en-US" sz="1300" b="0" i="0">
                <a:solidFill>
                  <a:srgbClr val="5E6B69"/>
                </a:solidFill>
              </a:rPr>
              <a:t> PM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1300">
                <a:solidFill>
                  <a:srgbClr val="5E6B69"/>
                </a:solidFill>
              </a:rPr>
              <a:t>(ET) 7:00</a:t>
            </a:r>
            <a:r>
              <a:rPr lang="en-US" sz="1300" b="0" i="0">
                <a:solidFill>
                  <a:srgbClr val="5E6B69"/>
                </a:solidFill>
              </a:rPr>
              <a:t> AM – </a:t>
            </a:r>
            <a:r>
              <a:rPr lang="en-US" sz="1300">
                <a:solidFill>
                  <a:srgbClr val="5E6B69"/>
                </a:solidFill>
              </a:rPr>
              <a:t>8:30</a:t>
            </a:r>
            <a:r>
              <a:rPr lang="en-US" sz="1300" b="0" i="0">
                <a:solidFill>
                  <a:srgbClr val="5E6B69"/>
                </a:solidFill>
              </a:rPr>
              <a:t> PM</a:t>
            </a:r>
          </a:p>
          <a:p>
            <a:pPr marL="0" indent="0" algn="l">
              <a:spcBef>
                <a:spcPts val="400"/>
              </a:spcBef>
              <a:buNone/>
            </a:pPr>
            <a:endParaRPr lang="en-US" sz="1300">
              <a:solidFill>
                <a:srgbClr val="5E6B69"/>
              </a:solidFill>
            </a:endParaRPr>
          </a:p>
          <a:p>
            <a:pPr marL="0" indent="0" algn="l">
              <a:spcBef>
                <a:spcPts val="400"/>
              </a:spcBef>
              <a:buNone/>
            </a:pPr>
            <a:endParaRPr lang="en-US" sz="1300" b="0" i="0">
              <a:solidFill>
                <a:srgbClr val="5E6B69"/>
              </a:solidFill>
            </a:endParaRPr>
          </a:p>
          <a:p>
            <a:pPr marL="0" indent="0" algn="l">
              <a:spcBef>
                <a:spcPts val="400"/>
              </a:spcBef>
              <a:buNone/>
            </a:pPr>
            <a:endParaRPr lang="en-US" sz="1300" b="0" i="0">
              <a:solidFill>
                <a:srgbClr val="5E6B69"/>
              </a:solidFill>
            </a:endParaRPr>
          </a:p>
        </p:txBody>
      </p:sp>
      <p:sp>
        <p:nvSpPr>
          <p:cNvPr id="20" name="Card 20"/>
          <p:cNvSpPr/>
          <p:nvPr/>
        </p:nvSpPr>
        <p:spPr>
          <a:xfrm>
            <a:off x="4206240" y="1325880"/>
            <a:ext cx="292608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21"/>
          <p:cNvSpPr/>
          <p:nvPr/>
        </p:nvSpPr>
        <p:spPr>
          <a:xfrm>
            <a:off x="4480560" y="160020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600" b="1" i="0">
                <a:solidFill>
                  <a:srgbClr val="0F6460"/>
                </a:solidFill>
              </a:rPr>
              <a:t>BIE contacts</a:t>
            </a:r>
          </a:p>
        </p:txBody>
      </p:sp>
      <p:sp>
        <p:nvSpPr>
          <p:cNvPr id="22" name="Text 22"/>
          <p:cNvSpPr/>
          <p:nvPr/>
        </p:nvSpPr>
        <p:spPr>
          <a:xfrm>
            <a:off x="4480560" y="2057400"/>
            <a:ext cx="2377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200" b="1" i="0">
                <a:solidFill>
                  <a:srgbClr val="0F6460"/>
                </a:solidFill>
              </a:rPr>
              <a:t>General ELA and Math</a:t>
            </a:r>
          </a:p>
          <a:p>
            <a:pPr marL="0" indent="0" algn="l">
              <a:buNone/>
            </a:pPr>
            <a:r>
              <a:rPr lang="en-US" sz="1200" b="1" i="0">
                <a:solidFill>
                  <a:srgbClr val="0F6460"/>
                </a:solidFill>
              </a:rPr>
              <a:t>Assessment questions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1400" b="1" i="0">
                <a:solidFill>
                  <a:srgbClr val="243331"/>
                </a:solidFill>
              </a:rPr>
              <a:t>Aurelia Shorty</a:t>
            </a:r>
            <a:endParaRPr lang="en-US" sz="1000" b="0" i="0">
              <a:solidFill>
                <a:srgbClr val="5E6B69"/>
              </a:solidFill>
            </a:endParaRPr>
          </a:p>
          <a:p>
            <a:pPr marL="0" indent="0" algn="l">
              <a:spcBef>
                <a:spcPts val="300"/>
              </a:spcBef>
              <a:buNone/>
            </a:pPr>
            <a:r>
              <a:rPr lang="en-US" sz="1000" b="0" i="0">
                <a:solidFill>
                  <a:srgbClr val="5E6B69"/>
                </a:solidFill>
              </a:rPr>
              <a:t>Education Program Specialist 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1000" b="0" i="0">
                <a:solidFill>
                  <a:srgbClr val="5E6B69"/>
                </a:solidFill>
              </a:rPr>
              <a:t>(Assessment &amp; Accountability)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100" b="0" i="1">
                <a:solidFill>
                  <a:srgbClr val="5E6B69"/>
                </a:solidFill>
              </a:rPr>
              <a:t>aurelia.shorty@bie.edu</a:t>
            </a:r>
          </a:p>
        </p:txBody>
      </p:sp>
      <p:sp>
        <p:nvSpPr>
          <p:cNvPr id="23" name="Text 23"/>
          <p:cNvSpPr/>
          <p:nvPr/>
        </p:nvSpPr>
        <p:spPr>
          <a:xfrm>
            <a:off x="4480560" y="3154680"/>
            <a:ext cx="2377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i="0">
                <a:solidFill>
                  <a:srgbClr val="0F6460"/>
                </a:solidFill>
              </a:rPr>
              <a:t>Assessment data files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1400" b="1" i="0">
                <a:solidFill>
                  <a:srgbClr val="243331"/>
                </a:solidFill>
              </a:rPr>
              <a:t>Dr. Rebecca Izzo</a:t>
            </a:r>
            <a:endParaRPr lang="en-US" sz="1000" b="0" i="0">
              <a:solidFill>
                <a:srgbClr val="5E6B69"/>
              </a:solidFill>
            </a:endParaRPr>
          </a:p>
          <a:p>
            <a:pPr marL="0" indent="0" algn="l">
              <a:spcBef>
                <a:spcPts val="300"/>
              </a:spcBef>
              <a:buNone/>
            </a:pPr>
            <a:r>
              <a:rPr lang="en-US" sz="1000" b="0" i="0">
                <a:solidFill>
                  <a:srgbClr val="5E6B69"/>
                </a:solidFill>
              </a:rPr>
              <a:t>Research Analyst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100" b="0" i="1">
                <a:solidFill>
                  <a:srgbClr val="5E6B69"/>
                </a:solidFill>
              </a:rPr>
              <a:t>rebecca.izzo@bie.edu</a:t>
            </a:r>
          </a:p>
        </p:txBody>
      </p:sp>
      <p:sp>
        <p:nvSpPr>
          <p:cNvPr id="24" name="Text 24"/>
          <p:cNvSpPr/>
          <p:nvPr/>
        </p:nvSpPr>
        <p:spPr>
          <a:xfrm>
            <a:off x="4480560" y="4251960"/>
            <a:ext cx="2377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i="0">
                <a:solidFill>
                  <a:srgbClr val="0F6460"/>
                </a:solidFill>
              </a:rPr>
              <a:t>Assessment contract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1400" b="1" i="0">
                <a:solidFill>
                  <a:srgbClr val="243331"/>
                </a:solidFill>
              </a:rPr>
              <a:t>BJ Howerton</a:t>
            </a:r>
            <a:endParaRPr lang="en-US" sz="1000" b="0" i="0">
              <a:solidFill>
                <a:srgbClr val="5E6B69"/>
              </a:solidFill>
            </a:endParaRPr>
          </a:p>
          <a:p>
            <a:pPr marL="0" indent="0" algn="l">
              <a:spcBef>
                <a:spcPts val="300"/>
              </a:spcBef>
              <a:buNone/>
            </a:pPr>
            <a:r>
              <a:rPr lang="en-US" sz="1000" b="0" i="0">
                <a:solidFill>
                  <a:srgbClr val="5E6B69"/>
                </a:solidFill>
              </a:rPr>
              <a:t>Contracting Officer’s Representative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100" b="0" i="1">
                <a:solidFill>
                  <a:srgbClr val="5E6B69"/>
                </a:solidFill>
              </a:rPr>
              <a:t>bj.howerton@bie.edu</a:t>
            </a:r>
          </a:p>
        </p:txBody>
      </p:sp>
      <p:sp>
        <p:nvSpPr>
          <p:cNvPr id="30" name="Card 30"/>
          <p:cNvSpPr/>
          <p:nvPr/>
        </p:nvSpPr>
        <p:spPr>
          <a:xfrm>
            <a:off x="7269480" y="1325880"/>
            <a:ext cx="432816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31"/>
          <p:cNvSpPr/>
          <p:nvPr/>
        </p:nvSpPr>
        <p:spPr>
          <a:xfrm>
            <a:off x="7543800" y="1600200"/>
            <a:ext cx="377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600" b="1" i="0">
                <a:solidFill>
                  <a:srgbClr val="0F6460"/>
                </a:solidFill>
              </a:rPr>
              <a:t>Key resources</a:t>
            </a:r>
          </a:p>
        </p:txBody>
      </p:sp>
      <p:sp>
        <p:nvSpPr>
          <p:cNvPr id="32" name="Slot 1"/>
          <p:cNvSpPr/>
          <p:nvPr/>
        </p:nvSpPr>
        <p:spPr>
          <a:xfrm>
            <a:off x="7543800" y="2103120"/>
            <a:ext cx="3779520" cy="548640"/>
          </a:xfrm>
          <a:prstGeom prst="roundRect">
            <a:avLst>
              <a:gd name="adj" fmla="val 11111"/>
            </a:avLst>
          </a:prstGeom>
          <a:solidFill>
            <a:srgbClr val="EAF1EF"/>
          </a:solidFill>
          <a:ln w="12700">
            <a:solidFill>
              <a:srgbClr val="B8CFC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3" name="Slot number 1"/>
          <p:cNvSpPr/>
          <p:nvPr/>
        </p:nvSpPr>
        <p:spPr>
          <a:xfrm>
            <a:off x="7726680" y="2240280"/>
            <a:ext cx="274320" cy="274320"/>
          </a:xfrm>
          <a:prstGeom prst="ellipse">
            <a:avLst/>
          </a:prstGeom>
          <a:solidFill>
            <a:srgbClr val="0F6460"/>
          </a:solidFill>
          <a:ln/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1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34" name="Text 34"/>
          <p:cNvSpPr/>
          <p:nvPr/>
        </p:nvSpPr>
        <p:spPr>
          <a:xfrm>
            <a:off x="6068568" y="703320"/>
            <a:ext cx="4739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100">
                <a:solidFill>
                  <a:srgbClr val="5E6B69"/>
                </a:solidFill>
              </a:rPr>
              <a:t>Go to </a:t>
            </a:r>
            <a:r>
              <a:rPr lang="en-US" sz="1100">
                <a:solidFill>
                  <a:srgbClr val="5E6B69"/>
                </a:solidFill>
                <a:hlinkClick r:id="rId3"/>
              </a:rPr>
              <a:t>https://bie.mypearsonsupport.com/</a:t>
            </a:r>
            <a:endParaRPr lang="en-US" sz="1100">
              <a:solidFill>
                <a:srgbClr val="5E6B69"/>
              </a:solidFill>
            </a:endParaRPr>
          </a:p>
          <a:p>
            <a:pPr marL="0" indent="0" algn="r">
              <a:buNone/>
            </a:pPr>
            <a:r>
              <a:rPr lang="en-US" sz="1100">
                <a:solidFill>
                  <a:srgbClr val="5E6B69"/>
                </a:solidFill>
              </a:rPr>
              <a:t> </a:t>
            </a:r>
          </a:p>
          <a:p>
            <a:pPr marL="0" indent="0" algn="r">
              <a:buNone/>
            </a:pPr>
            <a:r>
              <a:rPr lang="en-US" sz="1100" b="1">
                <a:solidFill>
                  <a:srgbClr val="0F6460"/>
                </a:solidFill>
              </a:rPr>
              <a:t>Administration Resources &gt; Reporting</a:t>
            </a:r>
            <a:endParaRPr lang="en-US" sz="1100"/>
          </a:p>
        </p:txBody>
      </p:sp>
      <p:sp>
        <p:nvSpPr>
          <p:cNvPr id="42" name="Slot 2"/>
          <p:cNvSpPr/>
          <p:nvPr/>
        </p:nvSpPr>
        <p:spPr>
          <a:xfrm>
            <a:off x="7543800" y="2673120"/>
            <a:ext cx="3779520" cy="548640"/>
          </a:xfrm>
          <a:prstGeom prst="roundRect">
            <a:avLst>
              <a:gd name="adj" fmla="val 11111"/>
            </a:avLst>
          </a:prstGeom>
          <a:solidFill>
            <a:srgbClr val="EAF1EF"/>
          </a:solidFill>
          <a:ln w="12700">
            <a:solidFill>
              <a:srgbClr val="B8CFC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3" name="Slot number 2"/>
          <p:cNvSpPr/>
          <p:nvPr/>
        </p:nvSpPr>
        <p:spPr>
          <a:xfrm>
            <a:off x="7726680" y="2810280"/>
            <a:ext cx="274320" cy="274320"/>
          </a:xfrm>
          <a:prstGeom prst="ellipse">
            <a:avLst/>
          </a:prstGeom>
          <a:solidFill>
            <a:srgbClr val="0F6460"/>
          </a:solidFill>
          <a:ln/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1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44" name="Text 44"/>
          <p:cNvSpPr/>
          <p:nvPr/>
        </p:nvSpPr>
        <p:spPr>
          <a:xfrm>
            <a:off x="8138160" y="225096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62500" lnSpcReduction="20000"/>
          </a:bodyPr>
          <a:lstStyle/>
          <a:p>
            <a:r>
              <a:rPr lang="en-US"/>
              <a:t>BIE Summative Report Interpretation Guide.pdf</a:t>
            </a:r>
            <a:endParaRPr lang="en-US" sz="1000" b="0" i="1">
              <a:solidFill>
                <a:srgbClr val="5E6B69"/>
              </a:solidFill>
            </a:endParaRPr>
          </a:p>
        </p:txBody>
      </p:sp>
      <p:sp>
        <p:nvSpPr>
          <p:cNvPr id="52" name="Slot 3"/>
          <p:cNvSpPr/>
          <p:nvPr/>
        </p:nvSpPr>
        <p:spPr>
          <a:xfrm>
            <a:off x="7543800" y="3243120"/>
            <a:ext cx="3779520" cy="548640"/>
          </a:xfrm>
          <a:prstGeom prst="roundRect">
            <a:avLst>
              <a:gd name="adj" fmla="val 11111"/>
            </a:avLst>
          </a:prstGeom>
          <a:solidFill>
            <a:srgbClr val="EAF1EF"/>
          </a:solidFill>
          <a:ln w="12700">
            <a:solidFill>
              <a:srgbClr val="B8CFC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53" name="Slot number 3"/>
          <p:cNvSpPr/>
          <p:nvPr/>
        </p:nvSpPr>
        <p:spPr>
          <a:xfrm>
            <a:off x="7726680" y="3380280"/>
            <a:ext cx="274320" cy="274320"/>
          </a:xfrm>
          <a:prstGeom prst="ellipse">
            <a:avLst/>
          </a:prstGeom>
          <a:solidFill>
            <a:srgbClr val="0F6460"/>
          </a:solidFill>
          <a:ln/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1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54" name="Text 54"/>
          <p:cNvSpPr/>
          <p:nvPr/>
        </p:nvSpPr>
        <p:spPr>
          <a:xfrm>
            <a:off x="8138160" y="338028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000"/>
              <a:t>BIE_Reporting_Summative_2026 ppt</a:t>
            </a:r>
            <a:endParaRPr lang="en-US" sz="1000" b="0" i="1">
              <a:solidFill>
                <a:srgbClr val="5E6B69"/>
              </a:solidFill>
            </a:endParaRPr>
          </a:p>
        </p:txBody>
      </p:sp>
      <p:sp>
        <p:nvSpPr>
          <p:cNvPr id="62" name="Slot 4"/>
          <p:cNvSpPr/>
          <p:nvPr/>
        </p:nvSpPr>
        <p:spPr>
          <a:xfrm>
            <a:off x="7543800" y="3813120"/>
            <a:ext cx="3779520" cy="548640"/>
          </a:xfrm>
          <a:prstGeom prst="roundRect">
            <a:avLst>
              <a:gd name="adj" fmla="val 11111"/>
            </a:avLst>
          </a:prstGeom>
          <a:solidFill>
            <a:srgbClr val="EAF1EF"/>
          </a:solidFill>
          <a:ln w="12700">
            <a:solidFill>
              <a:srgbClr val="B8CFC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63" name="Slot number 4"/>
          <p:cNvSpPr/>
          <p:nvPr/>
        </p:nvSpPr>
        <p:spPr>
          <a:xfrm>
            <a:off x="7726680" y="3950280"/>
            <a:ext cx="274320" cy="274320"/>
          </a:xfrm>
          <a:prstGeom prst="ellipse">
            <a:avLst/>
          </a:prstGeom>
          <a:solidFill>
            <a:srgbClr val="0F6460"/>
          </a:solidFill>
          <a:ln/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1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64" name="Text 64"/>
          <p:cNvSpPr/>
          <p:nvPr/>
        </p:nvSpPr>
        <p:spPr>
          <a:xfrm>
            <a:off x="8138160" y="395028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000"/>
              <a:t>BIE_Reporting_Summative_2026 </a:t>
            </a:r>
            <a:r>
              <a:rPr lang="en-US" sz="1000" err="1"/>
              <a:t>ppt_pdf</a:t>
            </a:r>
            <a:endParaRPr lang="en-US" sz="1000" i="1">
              <a:solidFill>
                <a:srgbClr val="5E6B69"/>
              </a:solidFill>
            </a:endParaRPr>
          </a:p>
        </p:txBody>
      </p:sp>
      <p:sp>
        <p:nvSpPr>
          <p:cNvPr id="72" name="Slot 5"/>
          <p:cNvSpPr/>
          <p:nvPr/>
        </p:nvSpPr>
        <p:spPr>
          <a:xfrm>
            <a:off x="7543800" y="4383120"/>
            <a:ext cx="3779520" cy="548640"/>
          </a:xfrm>
          <a:prstGeom prst="roundRect">
            <a:avLst>
              <a:gd name="adj" fmla="val 11111"/>
            </a:avLst>
          </a:prstGeom>
          <a:solidFill>
            <a:srgbClr val="EAF1EF"/>
          </a:solidFill>
          <a:ln w="12700">
            <a:solidFill>
              <a:srgbClr val="B8CFCA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73" name="Slot number 5"/>
          <p:cNvSpPr/>
          <p:nvPr/>
        </p:nvSpPr>
        <p:spPr>
          <a:xfrm>
            <a:off x="7726680" y="4520280"/>
            <a:ext cx="274320" cy="274320"/>
          </a:xfrm>
          <a:prstGeom prst="ellipse">
            <a:avLst/>
          </a:prstGeom>
          <a:solidFill>
            <a:srgbClr val="0F6460"/>
          </a:solidFill>
          <a:ln/>
        </p:spPr>
        <p:txBody>
          <a:bodyPr wrap="square" lIns="0" tIns="0" rIns="0" bIns="0" anchor="ctr"/>
          <a:lstStyle/>
          <a:p>
            <a:pPr algn="ctr">
              <a:buNone/>
            </a:pPr>
            <a:r>
              <a:rPr lang="en-US" sz="11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9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29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B0DE59-E9BF-9772-1EE8-1A2D2DCC6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809" y="5143500"/>
            <a:ext cx="500931" cy="3200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ECA103C-38C6-A783-58D1-25374A6807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633" y="4619564"/>
            <a:ext cx="346075" cy="411480"/>
          </a:xfrm>
          <a:prstGeom prst="rect">
            <a:avLst/>
          </a:prstGeom>
        </p:spPr>
      </p:pic>
      <p:sp>
        <p:nvSpPr>
          <p:cNvPr id="200" name="Divider"/>
          <p:cNvSpPr/>
          <p:nvPr/>
        </p:nvSpPr>
        <p:spPr>
          <a:xfrm>
            <a:off x="868680" y="4206240"/>
            <a:ext cx="2926080" cy="12700"/>
          </a:xfrm>
          <a:prstGeom prst="rect">
            <a:avLst/>
          </a:prstGeom>
          <a:solidFill>
            <a:srgbClr val="D7DEDC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01" name="Chat label"/>
          <p:cNvSpPr txBox="1"/>
          <p:nvPr/>
        </p:nvSpPr>
        <p:spPr>
          <a:xfrm>
            <a:off x="939482" y="4278508"/>
            <a:ext cx="2377440" cy="2286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>
              <a:buNone/>
            </a:pPr>
            <a:r>
              <a:rPr lang="en-US" sz="1200" b="1" i="0">
                <a:solidFill>
                  <a:srgbClr val="0F6460"/>
                </a:solidFill>
              </a:rPr>
              <a:t>Live chat </a:t>
            </a:r>
          </a:p>
        </p:txBody>
      </p:sp>
      <p:sp>
        <p:nvSpPr>
          <p:cNvPr id="202" name="Chat sub"/>
          <p:cNvSpPr txBox="1"/>
          <p:nvPr/>
        </p:nvSpPr>
        <p:spPr>
          <a:xfrm>
            <a:off x="1484174" y="4752340"/>
            <a:ext cx="2377440" cy="2286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>
              <a:buNone/>
            </a:pPr>
            <a:r>
              <a:rPr lang="en-US" sz="1000" b="0" i="0">
                <a:solidFill>
                  <a:srgbClr val="5E6B69"/>
                </a:solidFill>
              </a:rPr>
              <a:t>Select icon in </a:t>
            </a:r>
            <a:r>
              <a:rPr lang="en-US" sz="1000" b="1" i="0">
                <a:solidFill>
                  <a:srgbClr val="5E6B69"/>
                </a:solidFill>
              </a:rPr>
              <a:t>ADAM</a:t>
            </a:r>
          </a:p>
        </p:txBody>
      </p:sp>
      <p:sp>
        <p:nvSpPr>
          <p:cNvPr id="204" name="Site sub">
            <a:hlinkClick r:id="rId3"/>
          </p:cNvPr>
          <p:cNvSpPr txBox="1"/>
          <p:nvPr/>
        </p:nvSpPr>
        <p:spPr>
          <a:xfrm>
            <a:off x="1484174" y="5189219"/>
            <a:ext cx="2377440" cy="2286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marL="0" indent="0">
              <a:buNone/>
            </a:pPr>
            <a:r>
              <a:rPr lang="en-US" sz="1000" b="0" i="0">
                <a:solidFill>
                  <a:srgbClr val="5E6B69"/>
                </a:solidFill>
              </a:rPr>
              <a:t>Select icon on </a:t>
            </a:r>
            <a:r>
              <a:rPr lang="en-US" sz="1000" b="0" i="0">
                <a:solidFill>
                  <a:schemeClr val="accent1"/>
                </a:solidFill>
              </a:rPr>
              <a:t>bie.mypearsonsupport.com</a:t>
            </a:r>
          </a:p>
        </p:txBody>
      </p:sp>
      <p:sp>
        <p:nvSpPr>
          <p:cNvPr id="6" name="Text 64">
            <a:extLst>
              <a:ext uri="{FF2B5EF4-FFF2-40B4-BE49-F238E27FC236}">
                <a16:creationId xmlns:a16="http://schemas.microsoft.com/office/drawing/2014/main" id="{D4704C8A-0103-9CBB-EE4D-6B332F8C47D0}"/>
              </a:ext>
            </a:extLst>
          </p:cNvPr>
          <p:cNvSpPr/>
          <p:nvPr/>
        </p:nvSpPr>
        <p:spPr>
          <a:xfrm>
            <a:off x="8138160" y="452028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000"/>
              <a:t>BIE_Reporting_Summative_2026_recording</a:t>
            </a:r>
            <a:endParaRPr lang="en-US" sz="1000" i="1">
              <a:solidFill>
                <a:srgbClr val="5E6B69"/>
              </a:solidFill>
            </a:endParaRPr>
          </a:p>
        </p:txBody>
      </p:sp>
      <p:sp>
        <p:nvSpPr>
          <p:cNvPr id="84" name="Text 74"/>
          <p:cNvSpPr/>
          <p:nvPr/>
        </p:nvSpPr>
        <p:spPr>
          <a:xfrm>
            <a:off x="8138160" y="2760132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000"/>
              <a:t>BIE Summative Scale Score Ranges.pdf</a:t>
            </a:r>
          </a:p>
        </p:txBody>
      </p:sp>
      <p:sp>
        <p:nvSpPr>
          <p:cNvPr id="4" name="Status header"/>
          <p:cNvSpPr/>
          <p:nvPr/>
        </p:nvSpPr>
        <p:spPr>
          <a:xfrm>
            <a:off x="10653060" y="1874520"/>
            <a:ext cx="685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0F6460"/>
                </a:solidFill>
              </a:rPr>
              <a:t>Posted</a:t>
            </a:r>
          </a:p>
        </p:txBody>
      </p:sp>
      <p:sp>
        <p:nvSpPr>
          <p:cNvPr id="7" name="Status divider 1"/>
          <p:cNvSpPr/>
          <p:nvPr/>
        </p:nvSpPr>
        <p:spPr>
          <a:xfrm>
            <a:off x="10744200" y="2171700"/>
            <a:ext cx="12700" cy="411480"/>
          </a:xfrm>
          <a:prstGeom prst="rect">
            <a:avLst/>
          </a:prstGeom>
          <a:solidFill>
            <a:srgbClr val="B8CFC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tatus 1"/>
          <p:cNvSpPr/>
          <p:nvPr/>
        </p:nvSpPr>
        <p:spPr>
          <a:xfrm>
            <a:off x="10790940" y="2240280"/>
            <a:ext cx="48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>
                <a:solidFill>
                  <a:srgbClr val="0F6460"/>
                </a:solidFill>
              </a:rPr>
              <a:t>✓</a:t>
            </a:r>
            <a:endParaRPr lang="en-US" sz="1400"/>
          </a:p>
        </p:txBody>
      </p:sp>
      <p:sp>
        <p:nvSpPr>
          <p:cNvPr id="203" name="Status divider 2"/>
          <p:cNvSpPr/>
          <p:nvPr/>
        </p:nvSpPr>
        <p:spPr>
          <a:xfrm>
            <a:off x="10744200" y="2741700"/>
            <a:ext cx="12700" cy="411480"/>
          </a:xfrm>
          <a:prstGeom prst="rect">
            <a:avLst/>
          </a:prstGeom>
          <a:solidFill>
            <a:srgbClr val="B8CFC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tatus 2"/>
          <p:cNvSpPr/>
          <p:nvPr/>
        </p:nvSpPr>
        <p:spPr>
          <a:xfrm>
            <a:off x="10790940" y="2810280"/>
            <a:ext cx="48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>
                <a:solidFill>
                  <a:srgbClr val="0F6460"/>
                </a:solidFill>
              </a:rPr>
              <a:t>✓</a:t>
            </a:r>
            <a:endParaRPr lang="en-US" sz="1400"/>
          </a:p>
        </p:txBody>
      </p:sp>
      <p:sp>
        <p:nvSpPr>
          <p:cNvPr id="205" name="Status divider 3"/>
          <p:cNvSpPr/>
          <p:nvPr/>
        </p:nvSpPr>
        <p:spPr>
          <a:xfrm>
            <a:off x="10744200" y="3311700"/>
            <a:ext cx="12700" cy="411480"/>
          </a:xfrm>
          <a:prstGeom prst="rect">
            <a:avLst/>
          </a:prstGeom>
          <a:solidFill>
            <a:srgbClr val="B8CFC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6" name="Status 3"/>
          <p:cNvSpPr/>
          <p:nvPr/>
        </p:nvSpPr>
        <p:spPr>
          <a:xfrm>
            <a:off x="10790940" y="3380280"/>
            <a:ext cx="48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>
                <a:solidFill>
                  <a:srgbClr val="243331"/>
                </a:solidFill>
              </a:rPr>
              <a:t>9/9/26</a:t>
            </a:r>
            <a:endParaRPr lang="en-US" sz="1000"/>
          </a:p>
        </p:txBody>
      </p:sp>
      <p:sp>
        <p:nvSpPr>
          <p:cNvPr id="207" name="Status divider 4"/>
          <p:cNvSpPr/>
          <p:nvPr/>
        </p:nvSpPr>
        <p:spPr>
          <a:xfrm>
            <a:off x="10744200" y="3881700"/>
            <a:ext cx="12700" cy="411480"/>
          </a:xfrm>
          <a:prstGeom prst="rect">
            <a:avLst/>
          </a:prstGeom>
          <a:solidFill>
            <a:srgbClr val="B8CFC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8" name="Status 4"/>
          <p:cNvSpPr/>
          <p:nvPr/>
        </p:nvSpPr>
        <p:spPr>
          <a:xfrm>
            <a:off x="10790940" y="3950280"/>
            <a:ext cx="48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>
                <a:solidFill>
                  <a:srgbClr val="243331"/>
                </a:solidFill>
              </a:rPr>
              <a:t>9/9/26</a:t>
            </a:r>
            <a:endParaRPr lang="en-US" sz="1000"/>
          </a:p>
        </p:txBody>
      </p:sp>
      <p:sp>
        <p:nvSpPr>
          <p:cNvPr id="209" name="Status divider 5"/>
          <p:cNvSpPr/>
          <p:nvPr/>
        </p:nvSpPr>
        <p:spPr>
          <a:xfrm>
            <a:off x="10744200" y="4451700"/>
            <a:ext cx="12700" cy="411480"/>
          </a:xfrm>
          <a:prstGeom prst="rect">
            <a:avLst/>
          </a:prstGeom>
          <a:solidFill>
            <a:srgbClr val="B8CFC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0" name="Status 5"/>
          <p:cNvSpPr/>
          <p:nvPr/>
        </p:nvSpPr>
        <p:spPr>
          <a:xfrm>
            <a:off x="10790940" y="4520280"/>
            <a:ext cx="48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>
                <a:solidFill>
                  <a:srgbClr val="243331"/>
                </a:solidFill>
              </a:rPr>
              <a:t>9/9/26</a:t>
            </a:r>
            <a:endParaRPr lang="en-US" sz="1000"/>
          </a:p>
        </p:txBody>
      </p:sp>
      <p:sp>
        <p:nvSpPr>
          <p:cNvPr id="212" name="Status 6"/>
          <p:cNvSpPr/>
          <p:nvPr/>
        </p:nvSpPr>
        <p:spPr>
          <a:xfrm>
            <a:off x="10790940" y="5090280"/>
            <a:ext cx="48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100">
              <a:solidFill>
                <a:srgbClr val="24333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>
                <a:solidFill>
                  <a:srgbClr val="24333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Webinar Norms</a:t>
            </a:r>
            <a:endParaRPr lang="en-US" sz="2600"/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10820400" cy="109728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  <a:effectLst>
            <a:outerShdw blurRad="1905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60120" y="1554480"/>
            <a:ext cx="822960" cy="822960"/>
          </a:xfrm>
          <a:prstGeom prst="ellipse">
            <a:avLst/>
          </a:prstGeom>
          <a:solidFill>
            <a:srgbClr val="0F6460"/>
          </a:solidFill>
          <a:ln w="12700">
            <a:solidFill>
              <a:srgbClr val="0F64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43000" y="178308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Segoe UI Symbol" pitchFamily="34" charset="0"/>
                <a:cs typeface="Segoe UI Symbol" pitchFamily="34" charset="0"/>
              </a:rPr>
              <a:t>✓</a:t>
            </a:r>
            <a:endParaRPr lang="en-US" sz="1800"/>
          </a:p>
        </p:txBody>
      </p:sp>
      <p:sp>
        <p:nvSpPr>
          <p:cNvPr id="7" name="Text 5"/>
          <p:cNvSpPr/>
          <p:nvPr/>
        </p:nvSpPr>
        <p:spPr>
          <a:xfrm>
            <a:off x="2057400" y="1597320"/>
            <a:ext cx="9100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>
                <a:solidFill>
                  <a:srgbClr val="243331"/>
                </a:solidFill>
              </a:rPr>
              <a:t>Introduce yourself</a:t>
            </a:r>
            <a:endParaRPr lang="en-US" sz="2100"/>
          </a:p>
        </p:txBody>
      </p:sp>
      <p:sp>
        <p:nvSpPr>
          <p:cNvPr id="8" name="Text 6"/>
          <p:cNvSpPr/>
          <p:nvPr/>
        </p:nvSpPr>
        <p:spPr>
          <a:xfrm>
            <a:off x="2057400" y="2017320"/>
            <a:ext cx="9100000" cy="3400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500">
                <a:solidFill>
                  <a:srgbClr val="5E6B69"/>
                </a:solidFill>
              </a:rPr>
              <a:t>Please type the following in the chat box: name, e-mail, role, and school.</a:t>
            </a:r>
            <a:endParaRPr lang="en-US" sz="1500"/>
          </a:p>
        </p:txBody>
      </p:sp>
      <p:sp>
        <p:nvSpPr>
          <p:cNvPr id="9" name="Shape 7"/>
          <p:cNvSpPr/>
          <p:nvPr/>
        </p:nvSpPr>
        <p:spPr>
          <a:xfrm>
            <a:off x="685800" y="2697480"/>
            <a:ext cx="10820400" cy="109728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  <a:effectLst>
            <a:outerShdw blurRad="1905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960120" y="2834640"/>
            <a:ext cx="822960" cy="822960"/>
          </a:xfrm>
          <a:prstGeom prst="ellipse">
            <a:avLst/>
          </a:prstGeom>
          <a:solidFill>
            <a:srgbClr val="ECA818"/>
          </a:solidFill>
          <a:ln w="12700">
            <a:solidFill>
              <a:srgbClr val="ECA8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143000" y="306324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Segoe UI Symbol" pitchFamily="34" charset="0"/>
                <a:cs typeface="Segoe UI Symbol" pitchFamily="34" charset="0"/>
              </a:rPr>
              <a:t>✓</a:t>
            </a:r>
            <a:endParaRPr lang="en-US" sz="1800"/>
          </a:p>
        </p:txBody>
      </p:sp>
      <p:sp>
        <p:nvSpPr>
          <p:cNvPr id="12" name="Text 10"/>
          <p:cNvSpPr/>
          <p:nvPr/>
        </p:nvSpPr>
        <p:spPr>
          <a:xfrm>
            <a:off x="2057400" y="2877480"/>
            <a:ext cx="9100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>
                <a:solidFill>
                  <a:srgbClr val="243331"/>
                </a:solidFill>
              </a:rPr>
              <a:t>Keep the line clear</a:t>
            </a:r>
            <a:endParaRPr lang="en-US" sz="2100"/>
          </a:p>
        </p:txBody>
      </p:sp>
      <p:sp>
        <p:nvSpPr>
          <p:cNvPr id="13" name="Text 11"/>
          <p:cNvSpPr/>
          <p:nvPr/>
        </p:nvSpPr>
        <p:spPr>
          <a:xfrm>
            <a:off x="2057400" y="3297480"/>
            <a:ext cx="9100000" cy="3400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500">
                <a:solidFill>
                  <a:srgbClr val="5E6B69"/>
                </a:solidFill>
              </a:rPr>
              <a:t>Please be sure to mute your microphone. Questions should be posted in the Q&amp;A.</a:t>
            </a:r>
            <a:endParaRPr lang="en-US" sz="1500"/>
          </a:p>
        </p:txBody>
      </p:sp>
      <p:sp>
        <p:nvSpPr>
          <p:cNvPr id="14" name="Shape 12"/>
          <p:cNvSpPr/>
          <p:nvPr/>
        </p:nvSpPr>
        <p:spPr>
          <a:xfrm>
            <a:off x="685800" y="3977640"/>
            <a:ext cx="10820400" cy="109728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  <a:effectLst>
            <a:outerShdw blurRad="1905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960120" y="4114800"/>
            <a:ext cx="822960" cy="822960"/>
          </a:xfrm>
          <a:prstGeom prst="ellipse">
            <a:avLst/>
          </a:prstGeom>
          <a:solidFill>
            <a:srgbClr val="3F7DCE"/>
          </a:solidFill>
          <a:ln w="12700">
            <a:solidFill>
              <a:srgbClr val="3F7D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143000" y="434340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Segoe UI Symbol" pitchFamily="34" charset="0"/>
                <a:cs typeface="Segoe UI Symbol" pitchFamily="34" charset="0"/>
              </a:rPr>
              <a:t>✓</a:t>
            </a:r>
            <a:endParaRPr lang="en-US" sz="1800"/>
          </a:p>
        </p:txBody>
      </p:sp>
      <p:sp>
        <p:nvSpPr>
          <p:cNvPr id="17" name="Text 15"/>
          <p:cNvSpPr/>
          <p:nvPr/>
        </p:nvSpPr>
        <p:spPr>
          <a:xfrm>
            <a:off x="2057400" y="4157640"/>
            <a:ext cx="9100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>
                <a:solidFill>
                  <a:srgbClr val="243331"/>
                </a:solidFill>
              </a:rPr>
              <a:t>Materials to follow</a:t>
            </a:r>
            <a:endParaRPr lang="en-US" sz="2100"/>
          </a:p>
        </p:txBody>
      </p:sp>
      <p:sp>
        <p:nvSpPr>
          <p:cNvPr id="18" name="Text 16"/>
          <p:cNvSpPr/>
          <p:nvPr/>
        </p:nvSpPr>
        <p:spPr>
          <a:xfrm>
            <a:off x="2057400" y="4577640"/>
            <a:ext cx="9100000" cy="3400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500">
                <a:solidFill>
                  <a:srgbClr val="5E6B69"/>
                </a:solidFill>
              </a:rPr>
              <a:t>Today’s training will be recorded and posted along with this PPT presentation.</a:t>
            </a:r>
            <a:endParaRPr lang="en-US" sz="1500"/>
          </a:p>
        </p:txBody>
      </p:sp>
      <p:sp>
        <p:nvSpPr>
          <p:cNvPr id="19" name="Shape 17"/>
          <p:cNvSpPr/>
          <p:nvPr/>
        </p:nvSpPr>
        <p:spPr>
          <a:xfrm>
            <a:off x="685800" y="5180000"/>
            <a:ext cx="10820400" cy="860000"/>
          </a:xfrm>
          <a:prstGeom prst="roundRect">
            <a:avLst>
              <a:gd name="adj" fmla="val 6667"/>
            </a:avLst>
          </a:prstGeom>
          <a:solidFill>
            <a:srgbClr val="FFF4D7"/>
          </a:solidFill>
          <a:ln w="12700">
            <a:solidFill>
              <a:srgbClr val="ECA8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14400" y="5280000"/>
            <a:ext cx="10363200" cy="6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>
                <a:solidFill>
                  <a:srgbClr val="744F00"/>
                </a:solidFill>
              </a:rPr>
              <a:t>The recording and presentation will be available at https://bie.mypearsonsupport.com/</a:t>
            </a:r>
          </a:p>
          <a:p>
            <a:pPr marL="0" indent="0" algn="ctr">
              <a:buNone/>
            </a:pPr>
            <a:r>
              <a:rPr lang="en-US" sz="1400">
                <a:solidFill>
                  <a:srgbClr val="744F00"/>
                </a:solidFill>
              </a:rPr>
              <a:t>Resources will be posted on the BIE support site at the conclusion of the training.</a:t>
            </a:r>
            <a:endParaRPr lang="en-US" sz="140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600" b="1">
                <a:solidFill>
                  <a:srgbClr val="243331"/>
                </a:solidFill>
                <a:latin typeface="Aptos Display"/>
              </a:rPr>
              <a:t>Help Shape the Future of BIE Student Achievement!</a:t>
            </a:r>
          </a:p>
        </p:txBody>
      </p:sp>
      <p:sp>
        <p:nvSpPr>
          <p:cNvPr id="3" name="Text 1"/>
          <p:cNvSpPr txBox="1"/>
          <p:nvPr/>
        </p:nvSpPr>
        <p:spPr>
          <a:xfrm>
            <a:off x="594360" y="91440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00">
                <a:solidFill>
                  <a:srgbClr val="5E6B69"/>
                </a:solidFill>
              </a:rPr>
              <a:t>Tell us if you are interested in participating in future BIE and Pearson assessment activities.</a:t>
            </a:r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5303520" cy="333756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  <a:effectLst>
            <a:outerShdw blurRad="1905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05840" y="1737360"/>
            <a:ext cx="466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600" b="1">
                <a:solidFill>
                  <a:srgbClr val="243331"/>
                </a:solidFill>
              </a:rPr>
              <a:t>Who should complete it</a:t>
            </a:r>
          </a:p>
        </p:txBody>
      </p:sp>
      <p:sp>
        <p:nvSpPr>
          <p:cNvPr id="6" name="Text 4"/>
          <p:cNvSpPr/>
          <p:nvPr/>
        </p:nvSpPr>
        <p:spPr>
          <a:xfrm>
            <a:off x="1005840" y="219456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300">
                <a:solidFill>
                  <a:srgbClr val="5E6B69"/>
                </a:solidFill>
              </a:rPr>
              <a:t>Educators with experience implementing learning standards in:</a:t>
            </a:r>
          </a:p>
          <a:p>
            <a:endParaRPr lang="en-US" sz="1300">
              <a:solidFill>
                <a:srgbClr val="5E6B69"/>
              </a:solidFill>
            </a:endParaRPr>
          </a:p>
        </p:txBody>
      </p:sp>
      <p:sp>
        <p:nvSpPr>
          <p:cNvPr id="90" name="Chip 1"/>
          <p:cNvSpPr/>
          <p:nvPr/>
        </p:nvSpPr>
        <p:spPr>
          <a:xfrm>
            <a:off x="1005840" y="2651760"/>
            <a:ext cx="2194560" cy="914400"/>
          </a:xfrm>
          <a:prstGeom prst="roundRect">
            <a:avLst>
              <a:gd name="adj" fmla="val 8000"/>
            </a:avLst>
          </a:prstGeom>
          <a:solidFill>
            <a:srgbClr val="F4F7F6"/>
          </a:solidFill>
          <a:ln w="12700">
            <a:solidFill>
              <a:srgbClr val="4A7FD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Chip Text 1"/>
          <p:cNvSpPr txBox="1"/>
          <p:nvPr/>
        </p:nvSpPr>
        <p:spPr>
          <a:xfrm>
            <a:off x="1188720" y="2743200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>
              <a:spcAft>
                <a:spcPts val="300"/>
              </a:spcAft>
            </a:pPr>
            <a:r>
              <a:rPr lang="en-US" sz="1000" b="1">
                <a:solidFill>
                  <a:srgbClr val="4A7FD1"/>
                </a:solidFill>
              </a:rPr>
              <a:t>Subjects</a:t>
            </a:r>
          </a:p>
          <a:p>
            <a:pPr>
              <a:lnSpc>
                <a:spcPct val="105000"/>
              </a:lnSpc>
            </a:pPr>
            <a:r>
              <a:rPr lang="en-US" sz="1200">
                <a:solidFill>
                  <a:srgbClr val="243331"/>
                </a:solidFill>
              </a:rPr>
              <a:t>English Language Arts Mathematics</a:t>
            </a:r>
          </a:p>
        </p:txBody>
      </p:sp>
      <p:sp>
        <p:nvSpPr>
          <p:cNvPr id="91" name="Chip 2"/>
          <p:cNvSpPr/>
          <p:nvPr/>
        </p:nvSpPr>
        <p:spPr>
          <a:xfrm>
            <a:off x="3474720" y="2651760"/>
            <a:ext cx="2194560" cy="914400"/>
          </a:xfrm>
          <a:prstGeom prst="roundRect">
            <a:avLst>
              <a:gd name="adj" fmla="val 8000"/>
            </a:avLst>
          </a:prstGeom>
          <a:solidFill>
            <a:srgbClr val="F4F7F6"/>
          </a:solidFill>
          <a:ln w="12700">
            <a:solidFill>
              <a:srgbClr val="E8A31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Chip Text 2"/>
          <p:cNvSpPr txBox="1"/>
          <p:nvPr/>
        </p:nvSpPr>
        <p:spPr>
          <a:xfrm>
            <a:off x="3657600" y="2743200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>
              <a:spcAft>
                <a:spcPts val="300"/>
              </a:spcAft>
            </a:pPr>
            <a:r>
              <a:rPr lang="en-US" sz="1000" b="1">
                <a:solidFill>
                  <a:srgbClr val="E8A317"/>
                </a:solidFill>
              </a:rPr>
              <a:t>Grade bands</a:t>
            </a:r>
          </a:p>
          <a:p>
            <a:pPr>
              <a:lnSpc>
                <a:spcPct val="105000"/>
              </a:lnSpc>
            </a:pPr>
            <a:r>
              <a:rPr lang="en-US" sz="1200">
                <a:solidFill>
                  <a:srgbClr val="243331"/>
                </a:solidFill>
              </a:rPr>
              <a:t>Grades 3–8 </a:t>
            </a:r>
          </a:p>
          <a:p>
            <a:pPr>
              <a:lnSpc>
                <a:spcPct val="105000"/>
              </a:lnSpc>
            </a:pPr>
            <a:r>
              <a:rPr lang="en-US" sz="1200">
                <a:solidFill>
                  <a:srgbClr val="243331"/>
                </a:solidFill>
              </a:rPr>
              <a:t>High School</a:t>
            </a:r>
          </a:p>
        </p:txBody>
      </p:sp>
      <p:sp>
        <p:nvSpPr>
          <p:cNvPr id="80" name="Callout"/>
          <p:cNvSpPr/>
          <p:nvPr/>
        </p:nvSpPr>
        <p:spPr>
          <a:xfrm>
            <a:off x="1005840" y="3749040"/>
            <a:ext cx="4663440" cy="822960"/>
          </a:xfrm>
          <a:prstGeom prst="roundRect">
            <a:avLst>
              <a:gd name="adj" fmla="val 6000"/>
            </a:avLst>
          </a:prstGeom>
          <a:solidFill>
            <a:srgbClr val="E8F0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1" name="Callout Text"/>
          <p:cNvSpPr txBox="1"/>
          <p:nvPr/>
        </p:nvSpPr>
        <p:spPr>
          <a:xfrm>
            <a:off x="1181100" y="3840480"/>
            <a:ext cx="4312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1600" b="1">
                <a:solidFill>
                  <a:srgbClr val="0F5C55"/>
                </a:solidFill>
              </a:rPr>
              <a:t>No prior assessment experience is required!</a:t>
            </a:r>
          </a:p>
        </p:txBody>
      </p:sp>
      <p:sp>
        <p:nvSpPr>
          <p:cNvPr id="22" name="Shape 22"/>
          <p:cNvSpPr/>
          <p:nvPr/>
        </p:nvSpPr>
        <p:spPr>
          <a:xfrm>
            <a:off x="6202680" y="1417320"/>
            <a:ext cx="5303520" cy="333756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  <a:effectLst>
            <a:outerShdw blurRad="1905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Text 23"/>
          <p:cNvSpPr/>
          <p:nvPr/>
        </p:nvSpPr>
        <p:spPr>
          <a:xfrm>
            <a:off x="6522720" y="1737360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600" b="1">
                <a:solidFill>
                  <a:srgbClr val="243331"/>
                </a:solidFill>
              </a:rPr>
              <a:t>How to sign up</a:t>
            </a:r>
          </a:p>
        </p:txBody>
      </p:sp>
      <p:sp>
        <p:nvSpPr>
          <p:cNvPr id="40" name="Num 1"/>
          <p:cNvSpPr/>
          <p:nvPr/>
        </p:nvSpPr>
        <p:spPr>
          <a:xfrm>
            <a:off x="6522720" y="2194560"/>
            <a:ext cx="411480" cy="411480"/>
          </a:xfrm>
          <a:prstGeom prst="ellipse">
            <a:avLst/>
          </a:prstGeom>
          <a:solidFill>
            <a:srgbClr val="0F5C55"/>
          </a:solidFill>
          <a:ln/>
        </p:spPr>
        <p:txBody>
          <a:bodyPr lIns="0" tIns="0" rIns="0" bIns="0" anchor="ctr"/>
          <a:lstStyle/>
          <a:p>
            <a:pPr algn="ctr"/>
            <a:r>
              <a:rPr lang="en-US"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0" name="Step 1"/>
          <p:cNvSpPr txBox="1"/>
          <p:nvPr/>
        </p:nvSpPr>
        <p:spPr>
          <a:xfrm>
            <a:off x="7086600" y="210312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5000"/>
              </a:lnSpc>
            </a:pPr>
            <a:r>
              <a:rPr lang="en-US" sz="1200">
                <a:solidFill>
                  <a:srgbClr val="5E6B69"/>
                </a:solidFill>
              </a:rPr>
              <a:t>Go to </a:t>
            </a:r>
            <a:r>
              <a:rPr lang="en-US" sz="1200">
                <a:solidFill>
                  <a:srgbClr val="0F5C55"/>
                </a:solidFill>
                <a:hlinkClick r:id="rId3"/>
              </a:rPr>
              <a:t>bie.mypearsonsupport.com</a:t>
            </a:r>
          </a:p>
        </p:txBody>
      </p:sp>
      <p:sp>
        <p:nvSpPr>
          <p:cNvPr id="41" name="Num 2"/>
          <p:cNvSpPr/>
          <p:nvPr/>
        </p:nvSpPr>
        <p:spPr>
          <a:xfrm>
            <a:off x="6522720" y="2788920"/>
            <a:ext cx="411480" cy="411480"/>
          </a:xfrm>
          <a:prstGeom prst="ellipse">
            <a:avLst/>
          </a:prstGeom>
          <a:solidFill>
            <a:srgbClr val="E8A317"/>
          </a:solidFill>
          <a:ln/>
        </p:spPr>
        <p:txBody>
          <a:bodyPr lIns="0" tIns="0" rIns="0" bIns="0" anchor="ctr"/>
          <a:lstStyle/>
          <a:p>
            <a:pPr algn="ctr"/>
            <a:r>
              <a:rPr lang="en-US"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51" name="Step 2"/>
          <p:cNvSpPr txBox="1"/>
          <p:nvPr/>
        </p:nvSpPr>
        <p:spPr>
          <a:xfrm>
            <a:off x="7086600" y="269748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5000"/>
              </a:lnSpc>
            </a:pPr>
            <a:r>
              <a:rPr lang="en-US" sz="1200">
                <a:solidFill>
                  <a:srgbClr val="5E6B69"/>
                </a:solidFill>
              </a:rPr>
              <a:t>Open the Educator Interest Form.</a:t>
            </a:r>
          </a:p>
        </p:txBody>
      </p:sp>
      <p:sp>
        <p:nvSpPr>
          <p:cNvPr id="42" name="Num 3"/>
          <p:cNvSpPr/>
          <p:nvPr/>
        </p:nvSpPr>
        <p:spPr>
          <a:xfrm>
            <a:off x="6522720" y="3383280"/>
            <a:ext cx="411480" cy="411480"/>
          </a:xfrm>
          <a:prstGeom prst="ellipse">
            <a:avLst/>
          </a:prstGeom>
          <a:solidFill>
            <a:srgbClr val="4A7FD1"/>
          </a:solidFill>
          <a:ln/>
        </p:spPr>
        <p:txBody>
          <a:bodyPr lIns="0" tIns="0" rIns="0" bIns="0" anchor="ctr"/>
          <a:lstStyle/>
          <a:p>
            <a:pPr algn="ctr"/>
            <a:r>
              <a:rPr lang="en-US"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52" name="Step 3"/>
          <p:cNvSpPr txBox="1"/>
          <p:nvPr/>
        </p:nvSpPr>
        <p:spPr>
          <a:xfrm>
            <a:off x="7086600" y="329184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5000"/>
              </a:lnSpc>
            </a:pPr>
            <a:r>
              <a:rPr lang="en-US" sz="1200">
                <a:solidFill>
                  <a:srgbClr val="5E6B69"/>
                </a:solidFill>
              </a:rPr>
              <a:t>Share your subject areas, grade bands, and region.</a:t>
            </a:r>
          </a:p>
        </p:txBody>
      </p:sp>
      <p:sp>
        <p:nvSpPr>
          <p:cNvPr id="43" name="Num 4"/>
          <p:cNvSpPr/>
          <p:nvPr/>
        </p:nvSpPr>
        <p:spPr>
          <a:xfrm>
            <a:off x="6522720" y="3977640"/>
            <a:ext cx="411480" cy="411480"/>
          </a:xfrm>
          <a:prstGeom prst="ellipse">
            <a:avLst/>
          </a:prstGeom>
          <a:solidFill>
            <a:srgbClr val="0F5C55"/>
          </a:solidFill>
          <a:ln/>
        </p:spPr>
        <p:txBody>
          <a:bodyPr lIns="0" tIns="0" rIns="0" bIns="0" anchor="ctr"/>
          <a:lstStyle/>
          <a:p>
            <a:pPr algn="ctr"/>
            <a:r>
              <a:rPr lang="en-US"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53" name="Step 4"/>
          <p:cNvSpPr txBox="1"/>
          <p:nvPr/>
        </p:nvSpPr>
        <p:spPr>
          <a:xfrm>
            <a:off x="7086600" y="388620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5000"/>
              </a:lnSpc>
            </a:pPr>
            <a:r>
              <a:rPr lang="en-US" sz="1200">
                <a:solidFill>
                  <a:srgbClr val="5E6B69"/>
                </a:solidFill>
              </a:rPr>
              <a:t>We will contact you as opportunities open.</a:t>
            </a:r>
          </a:p>
        </p:txBody>
      </p:sp>
      <p:sp>
        <p:nvSpPr>
          <p:cNvPr id="10" name="Shape 17"/>
          <p:cNvSpPr/>
          <p:nvPr/>
        </p:nvSpPr>
        <p:spPr>
          <a:xfrm>
            <a:off x="685800" y="5074920"/>
            <a:ext cx="10820400" cy="685800"/>
          </a:xfrm>
          <a:prstGeom prst="roundRect">
            <a:avLst>
              <a:gd name="adj" fmla="val 10000"/>
            </a:avLst>
          </a:prstGeom>
          <a:solidFill>
            <a:srgbClr val="FFF4D7"/>
          </a:solidFill>
          <a:ln w="12700">
            <a:solidFill>
              <a:srgbClr val="ECA8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18"/>
          <p:cNvSpPr/>
          <p:nvPr/>
        </p:nvSpPr>
        <p:spPr>
          <a:xfrm>
            <a:off x="914400" y="5266944"/>
            <a:ext cx="1036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1300">
                <a:solidFill>
                  <a:srgbClr val="5E6B69"/>
                </a:solidFill>
                <a:hlinkClick r:id="rId4"/>
              </a:rPr>
              <a:t>Complete the BIE Educator Interest Form</a:t>
            </a:r>
            <a:endParaRPr lang="en-US" sz="1300">
              <a:solidFill>
                <a:srgbClr val="5E6B69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806CFF2-BDA2-8785-6BE3-291335913F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2011680"/>
            <a:ext cx="1280160" cy="17974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24A00-C799-02EC-8CCE-E99038585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 Bar"/>
          <p:cNvSpPr>
            <a:spLocks/>
          </p:cNvSpPr>
          <p:nvPr/>
        </p:nvSpPr>
        <p:spPr>
          <a:xfrm>
            <a:off x="0" y="0"/>
            <a:ext cx="12192000" cy="109728"/>
          </a:xfrm>
          <a:prstGeom prst="rect">
            <a:avLst/>
          </a:prstGeom>
          <a:solidFill>
            <a:srgbClr val="0F6460"/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"/>
          <p:cNvSpPr txBox="1">
            <a:spLocks/>
          </p:cNvSpPr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en-US" sz="2600" b="1">
                <a:solidFill>
                  <a:srgbClr val="243331"/>
                </a:solidFill>
                <a:latin typeface="Arial"/>
                <a:cs typeface="Arial"/>
              </a:rPr>
              <a:t>Upcoming Training</a:t>
            </a:r>
          </a:p>
        </p:txBody>
      </p:sp>
      <p:sp>
        <p:nvSpPr>
          <p:cNvPr id="4" name="Subhead"/>
          <p:cNvSpPr txBox="1">
            <a:spLocks/>
          </p:cNvSpPr>
          <p:nvPr/>
        </p:nvSpPr>
        <p:spPr>
          <a:xfrm>
            <a:off x="594360" y="914400"/>
            <a:ext cx="10972800" cy="32004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en-US" sz="1300">
                <a:solidFill>
                  <a:srgbClr val="5E6B69"/>
                </a:solidFill>
                <a:latin typeface="Arial"/>
                <a:cs typeface="Arial"/>
              </a:rPr>
              <a:t>Mark your calendar for the next session in the BIE assessment training series.</a:t>
            </a:r>
          </a:p>
        </p:txBody>
      </p:sp>
      <p:sp>
        <p:nvSpPr>
          <p:cNvPr id="5" name="Session Card"/>
          <p:cNvSpPr>
            <a:spLocks/>
          </p:cNvSpPr>
          <p:nvPr/>
        </p:nvSpPr>
        <p:spPr>
          <a:xfrm>
            <a:off x="685800" y="1417320"/>
            <a:ext cx="10820400" cy="2500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DEDC"/>
            </a:solidFill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ession Heading"/>
          <p:cNvSpPr txBox="1">
            <a:spLocks/>
          </p:cNvSpPr>
          <p:nvPr/>
        </p:nvSpPr>
        <p:spPr>
          <a:xfrm>
            <a:off x="1005840" y="2250000"/>
            <a:ext cx="4300000" cy="47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en-US" sz="2200" b="1">
                <a:solidFill>
                  <a:srgbClr val="243331"/>
                </a:solidFill>
                <a:latin typeface="Arial"/>
                <a:cs typeface="Arial"/>
              </a:rPr>
              <a:t>Interim Pre-Admin Training</a:t>
            </a:r>
          </a:p>
        </p:txBody>
      </p:sp>
      <p:sp>
        <p:nvSpPr>
          <p:cNvPr id="7" name="Session Date"/>
          <p:cNvSpPr txBox="1"/>
          <p:nvPr/>
        </p:nvSpPr>
        <p:spPr>
          <a:xfrm>
            <a:off x="1005840" y="2760000"/>
            <a:ext cx="4300000" cy="400000"/>
          </a:xfrm>
          <a:prstGeom prst="rect">
            <a:avLst/>
          </a:prstGeom>
          <a:noFill/>
        </p:spPr>
        <p:txBody>
          <a:bodyPr wrap="square" lIns="0" tIns="0" rIns="0" bIns="0" anchor="t"/>
          <a:lstStyle/>
          <a:p>
            <a:r>
              <a:rPr lang="en-US" sz="1600">
                <a:solidFill>
                  <a:srgbClr val="5E6B69"/>
                </a:solidFill>
                <a:latin typeface="Arial"/>
                <a:cs typeface="Arial"/>
              </a:rPr>
              <a:t>September 11, 2026</a:t>
            </a:r>
          </a:p>
        </p:txBody>
      </p:sp>
      <p:sp>
        <p:nvSpPr>
          <p:cNvPr id="8" name="Time Band"/>
          <p:cNvSpPr/>
          <p:nvPr/>
        </p:nvSpPr>
        <p:spPr>
          <a:xfrm>
            <a:off x="5800000" y="1737360"/>
            <a:ext cx="5386160" cy="1900000"/>
          </a:xfrm>
          <a:prstGeom prst="roundRect">
            <a:avLst/>
          </a:prstGeom>
          <a:solidFill>
            <a:srgbClr val="F4F7F6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ime Band Text"/>
          <p:cNvSpPr txBox="1">
            <a:spLocks/>
          </p:cNvSpPr>
          <p:nvPr/>
        </p:nvSpPr>
        <p:spPr>
          <a:xfrm>
            <a:off x="5900000" y="1837360"/>
            <a:ext cx="5186160" cy="17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1200" b="1">
                <a:solidFill>
                  <a:srgbClr val="0F5C55"/>
                </a:solidFill>
                <a:latin typeface="Arial"/>
                <a:cs typeface="Arial"/>
              </a:rPr>
              <a:t>SESSION TIME</a:t>
            </a:r>
          </a:p>
          <a:p>
            <a:pPr algn="ctr"/>
            <a:r>
              <a:rPr lang="en-US" sz="1600" b="1">
                <a:solidFill>
                  <a:srgbClr val="243331"/>
                </a:solidFill>
                <a:latin typeface="Arial"/>
                <a:cs typeface="Arial"/>
              </a:rPr>
              <a:t>10:00 to 11:30 MT</a:t>
            </a:r>
          </a:p>
          <a:p>
            <a:pPr algn="ctr"/>
            <a:r>
              <a:rPr lang="en-US" sz="1600" b="1">
                <a:solidFill>
                  <a:srgbClr val="243331"/>
                </a:solidFill>
                <a:latin typeface="Arial"/>
                <a:cs typeface="Arial"/>
              </a:rPr>
              <a:t>11:00 to 12:30 CT</a:t>
            </a:r>
          </a:p>
          <a:p>
            <a:pPr algn="ctr"/>
            <a:r>
              <a:rPr lang="en-US" sz="1600" b="1">
                <a:solidFill>
                  <a:srgbClr val="243331"/>
                </a:solidFill>
                <a:latin typeface="Arial"/>
                <a:cs typeface="Arial"/>
              </a:rPr>
              <a:t>12:00 to 1:30 ET</a:t>
            </a:r>
          </a:p>
        </p:txBody>
      </p:sp>
      <p:sp>
        <p:nvSpPr>
          <p:cNvPr id="12" name="Bottom Band"/>
          <p:cNvSpPr/>
          <p:nvPr/>
        </p:nvSpPr>
        <p:spPr>
          <a:xfrm>
            <a:off x="685800" y="4200000"/>
            <a:ext cx="10820400" cy="950000"/>
          </a:xfrm>
          <a:prstGeom prst="roundRect">
            <a:avLst/>
          </a:prstGeom>
          <a:solidFill>
            <a:srgbClr val="FFF4D7"/>
          </a:solidFill>
          <a:ln w="12700">
            <a:solidFill>
              <a:srgbClr val="ECA81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Bottom Band Text"/>
          <p:cNvSpPr txBox="1"/>
          <p:nvPr/>
        </p:nvSpPr>
        <p:spPr>
          <a:xfrm>
            <a:off x="914400" y="4310000"/>
            <a:ext cx="10363200" cy="73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lang="en-US" sz="1600" b="1">
                <a:solidFill>
                  <a:srgbClr val="744F00"/>
                </a:solidFill>
                <a:latin typeface="Arial"/>
                <a:cs typeface="Arial"/>
              </a:rPr>
              <a:t>All test coordinators are encouraged to attend.</a:t>
            </a:r>
            <a:endParaRPr lang="en-US"/>
          </a:p>
          <a:p>
            <a:pPr algn="ctr">
              <a:spcBef>
                <a:spcPts val="400"/>
              </a:spcBef>
            </a:pPr>
            <a:r>
              <a:rPr lang="en-US" sz="1200">
                <a:solidFill>
                  <a:srgbClr val="8A6512"/>
                </a:solidFill>
                <a:latin typeface="Arial"/>
                <a:cs typeface="Arial"/>
              </a:rPr>
              <a:t>Be on the lookout for an invitation in your inbox.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102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0EDFB-D958-D4AD-8ADD-75F807228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A0B5EF-6657-4A8D-E87B-DE4F489ED31D}"/>
              </a:ext>
            </a:extLst>
          </p:cNvPr>
          <p:cNvSpPr/>
          <p:nvPr/>
        </p:nvSpPr>
        <p:spPr>
          <a:xfrm>
            <a:off x="0" y="0"/>
            <a:ext cx="12192000" cy="109728"/>
          </a:xfrm>
          <a:prstGeom prst="rect">
            <a:avLst/>
          </a:prstGeom>
          <a:solidFill>
            <a:srgbClr val="0F64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7E0B6EA-C11D-10C1-FF8C-C93C69A42459}"/>
              </a:ext>
            </a:extLst>
          </p:cNvPr>
          <p:cNvSpPr/>
          <p:nvPr/>
        </p:nvSpPr>
        <p:spPr>
          <a:xfrm>
            <a:off x="1143000" y="1325880"/>
            <a:ext cx="9902952" cy="3810000"/>
          </a:xfrm>
          <a:prstGeom prst="roundRect">
            <a:avLst/>
          </a:prstGeom>
          <a:solidFill>
            <a:srgbClr val="0F64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4F4A2D-8AE6-7B65-E60F-92D79C156C83}"/>
              </a:ext>
            </a:extLst>
          </p:cNvPr>
          <p:cNvSpPr txBox="1"/>
          <p:nvPr/>
        </p:nvSpPr>
        <p:spPr>
          <a:xfrm>
            <a:off x="1750000" y="2400000"/>
            <a:ext cx="3259226" cy="58477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Arial"/>
              </a:defRPr>
            </a:pPr>
            <a:r>
              <a:rPr lang="en-US" sz="3200"/>
              <a:t>Thank You</a:t>
            </a:r>
            <a:endParaRPr lang="en-US" sz="3200">
              <a:cs typeface="Arial"/>
            </a:endParaRPr>
          </a:p>
        </p:txBody>
      </p:sp>
      <p:sp>
        <p:nvSpPr>
          <p:cNvPr id="6" name="Office Hours Card">
            <a:extLst>
              <a:ext uri="{FF2B5EF4-FFF2-40B4-BE49-F238E27FC236}">
                <a16:creationId xmlns:a16="http://schemas.microsoft.com/office/drawing/2014/main" id="{55C4820E-D0F8-B601-500C-B809B599D5DD}"/>
              </a:ext>
            </a:extLst>
          </p:cNvPr>
          <p:cNvSpPr/>
          <p:nvPr/>
        </p:nvSpPr>
        <p:spPr>
          <a:xfrm>
            <a:off x="6300000" y="1980880"/>
            <a:ext cx="4300000" cy="25000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 lIns="91440" tIns="45720" rIns="91440" bIns="45720" rtlCol="0" anchor="ctr"/>
          <a:lstStyle/>
          <a:p>
            <a:pPr algn="ctr"/>
            <a:endParaRPr lang="en-US"/>
          </a:p>
        </p:txBody>
      </p:sp>
      <p:sp>
        <p:nvSpPr>
          <p:cNvPr id="20" name="Office Hours Heading">
            <a:extLst>
              <a:ext uri="{FF2B5EF4-FFF2-40B4-BE49-F238E27FC236}">
                <a16:creationId xmlns:a16="http://schemas.microsoft.com/office/drawing/2014/main" id="{E91C7138-31AA-68F9-6C46-C324124407FF}"/>
              </a:ext>
            </a:extLst>
          </p:cNvPr>
          <p:cNvSpPr txBox="1"/>
          <p:nvPr/>
        </p:nvSpPr>
        <p:spPr>
          <a:xfrm>
            <a:off x="6520000" y="2150000"/>
            <a:ext cx="3860000" cy="700000"/>
          </a:xfrm>
          <a:prstGeom prst="rect">
            <a:avLst/>
          </a:prstGeom>
          <a:noFill/>
        </p:spPr>
        <p:txBody>
          <a:bodyPr wrap="square" lIns="45720" tIns="27432" rIns="45720" bIns="27432" anchor="ctr"/>
          <a:lstStyle/>
          <a:p>
            <a:pPr algn="ctr"/>
            <a:r>
              <a:rPr lang="en-US" sz="1600" b="1">
                <a:solidFill>
                  <a:srgbClr val="0F6460"/>
                </a:solidFill>
                <a:latin typeface="Arial"/>
                <a:cs typeface="Arial"/>
              </a:rPr>
              <a:t>BIE Office Hours</a:t>
            </a:r>
            <a:endParaRPr lang="en-US"/>
          </a:p>
          <a:p>
            <a:pPr algn="ctr"/>
            <a:r>
              <a:rPr lang="en-US" sz="1200" b="0">
                <a:solidFill>
                  <a:srgbClr val="0F6460"/>
                </a:solidFill>
                <a:latin typeface="Arial"/>
                <a:cs typeface="Arial"/>
              </a:rPr>
              <a:t>Thursdays, beginning September 17, 2026</a:t>
            </a:r>
            <a:endParaRPr lang="en-US"/>
          </a:p>
        </p:txBody>
      </p:sp>
      <p:sp>
        <p:nvSpPr>
          <p:cNvPr id="21" name="Time chip 21">
            <a:extLst>
              <a:ext uri="{FF2B5EF4-FFF2-40B4-BE49-F238E27FC236}">
                <a16:creationId xmlns:a16="http://schemas.microsoft.com/office/drawing/2014/main" id="{98B00FF9-9751-BE91-236D-D10A41FDD2AC}"/>
              </a:ext>
            </a:extLst>
          </p:cNvPr>
          <p:cNvSpPr/>
          <p:nvPr/>
        </p:nvSpPr>
        <p:spPr>
          <a:xfrm>
            <a:off x="6520000" y="2910000"/>
            <a:ext cx="3860000" cy="420000"/>
          </a:xfrm>
          <a:prstGeom prst="roundRect">
            <a:avLst>
              <a:gd name="adj" fmla="val 25000"/>
            </a:avLst>
          </a:prstGeom>
          <a:solidFill>
            <a:srgbClr val="EAF1EF"/>
          </a:solidFill>
          <a:ln>
            <a:noFill/>
          </a:ln>
        </p:spPr>
        <p:txBody>
          <a:bodyPr lIns="45720" tIns="27432" rIns="45720" bIns="27432" rtlCol="0" anchor="ctr"/>
          <a:lstStyle/>
          <a:p>
            <a:pPr algn="ctr"/>
            <a:r>
              <a:rPr lang="en-US" sz="1300" b="1">
                <a:solidFill>
                  <a:srgbClr val="0F6460"/>
                </a:solidFill>
                <a:latin typeface="Arial"/>
                <a:cs typeface="Arial"/>
              </a:rPr>
              <a:t>1:00 MT  |  2:00 CT  |  3:00 ET</a:t>
            </a:r>
          </a:p>
        </p:txBody>
      </p:sp>
      <p:sp>
        <p:nvSpPr>
          <p:cNvPr id="24" name="Office Hours Link">
            <a:extLst>
              <a:ext uri="{FF2B5EF4-FFF2-40B4-BE49-F238E27FC236}">
                <a16:creationId xmlns:a16="http://schemas.microsoft.com/office/drawing/2014/main" id="{079D74C3-2697-082D-057C-DABDA8B33E89}"/>
              </a:ext>
            </a:extLst>
          </p:cNvPr>
          <p:cNvSpPr txBox="1"/>
          <p:nvPr/>
        </p:nvSpPr>
        <p:spPr>
          <a:xfrm>
            <a:off x="6520000" y="3400000"/>
            <a:ext cx="3860000" cy="460000"/>
          </a:xfrm>
          <a:prstGeom prst="rect">
            <a:avLst/>
          </a:prstGeom>
          <a:noFill/>
        </p:spPr>
        <p:txBody>
          <a:bodyPr wrap="square" lIns="45720" tIns="27432" rIns="45720" bIns="27432" anchor="ctr"/>
          <a:lstStyle/>
          <a:p>
            <a:pPr algn="ctr"/>
            <a:r>
              <a:rPr lang="en-US" sz="1200" b="0">
                <a:solidFill>
                  <a:srgbClr val="243331"/>
                </a:solidFill>
                <a:latin typeface="Arial"/>
                <a:cs typeface="Arial"/>
              </a:rPr>
              <a:t>Check the ADAM Bulletin Board for the meeting link.</a:t>
            </a:r>
          </a:p>
        </p:txBody>
      </p:sp>
      <p:sp>
        <p:nvSpPr>
          <p:cNvPr id="25" name="Office Hours Topics">
            <a:extLst>
              <a:ext uri="{FF2B5EF4-FFF2-40B4-BE49-F238E27FC236}">
                <a16:creationId xmlns:a16="http://schemas.microsoft.com/office/drawing/2014/main" id="{447D4A87-55EC-3256-A21F-010AB56626F6}"/>
              </a:ext>
            </a:extLst>
          </p:cNvPr>
          <p:cNvSpPr txBox="1"/>
          <p:nvPr/>
        </p:nvSpPr>
        <p:spPr>
          <a:xfrm>
            <a:off x="6520000" y="3900000"/>
            <a:ext cx="3860000" cy="460000"/>
          </a:xfrm>
          <a:prstGeom prst="rect">
            <a:avLst/>
          </a:prstGeom>
          <a:noFill/>
        </p:spPr>
        <p:txBody>
          <a:bodyPr wrap="square" lIns="45720" tIns="27432" rIns="45720" bIns="27432" anchor="ctr"/>
          <a:lstStyle/>
          <a:p>
            <a:pPr algn="ctr"/>
            <a:r>
              <a:rPr lang="en-US" sz="1200" b="0">
                <a:solidFill>
                  <a:srgbClr val="5E6B69"/>
                </a:solidFill>
                <a:latin typeface="Arial"/>
                <a:cs typeface="Arial"/>
              </a:rPr>
              <a:t>Topics include </a:t>
            </a:r>
            <a:r>
              <a:rPr lang="en-US" sz="1200">
                <a:solidFill>
                  <a:srgbClr val="5E6B69"/>
                </a:solidFill>
                <a:latin typeface="Arial"/>
                <a:cs typeface="Arial"/>
              </a:rPr>
              <a:t>Reporting</a:t>
            </a:r>
            <a:r>
              <a:rPr lang="en-US" sz="1200" b="0">
                <a:solidFill>
                  <a:srgbClr val="5E6B69"/>
                </a:solidFill>
                <a:latin typeface="Arial"/>
                <a:cs typeface="Arial"/>
              </a:rPr>
              <a:t>, </a:t>
            </a:r>
            <a:r>
              <a:rPr lang="en-US" sz="1200" b="0" err="1">
                <a:solidFill>
                  <a:srgbClr val="5E6B69"/>
                </a:solidFill>
                <a:latin typeface="Arial"/>
                <a:cs typeface="Arial"/>
              </a:rPr>
              <a:t>Navvy</a:t>
            </a:r>
            <a:r>
              <a:rPr lang="en-US" sz="1200" b="0">
                <a:solidFill>
                  <a:srgbClr val="5E6B69"/>
                </a:solidFill>
                <a:latin typeface="Arial"/>
                <a:cs typeface="Arial"/>
              </a:rPr>
              <a:t>, </a:t>
            </a:r>
            <a:r>
              <a:rPr lang="en-US" sz="1200">
                <a:solidFill>
                  <a:srgbClr val="5E6B69"/>
                </a:solidFill>
                <a:latin typeface="Arial"/>
                <a:cs typeface="Arial"/>
              </a:rPr>
              <a:t>Interim</a:t>
            </a:r>
            <a:r>
              <a:rPr lang="en-US" sz="1200" b="0">
                <a:solidFill>
                  <a:srgbClr val="5E6B69"/>
                </a:solidFill>
                <a:latin typeface="Arial"/>
                <a:cs typeface="Arial"/>
              </a:rPr>
              <a:t> &amp; </a:t>
            </a:r>
            <a:r>
              <a:rPr lang="en-US" sz="1200">
                <a:solidFill>
                  <a:srgbClr val="5E6B69"/>
                </a:solidFill>
                <a:latin typeface="Arial"/>
                <a:cs typeface="Arial"/>
              </a:rPr>
              <a:t>Summative</a:t>
            </a:r>
            <a:r>
              <a:rPr lang="en-US" sz="1200" b="0">
                <a:solidFill>
                  <a:srgbClr val="5E6B69"/>
                </a:solidFill>
                <a:latin typeface="Arial"/>
                <a:cs typeface="Arial"/>
              </a:rPr>
              <a:t> assessments.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64D431-EA7D-70F2-15FB-4A01C4CE97F3}"/>
              </a:ext>
            </a:extLst>
          </p:cNvPr>
          <p:cNvSpPr txBox="1"/>
          <p:nvPr/>
        </p:nvSpPr>
        <p:spPr>
          <a:xfrm>
            <a:off x="1600200" y="3150000"/>
            <a:ext cx="4300000" cy="90000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 sz="1400">
                <a:solidFill>
                  <a:srgbClr val="D7ECE9"/>
                </a:solidFill>
                <a:latin typeface="Arial"/>
              </a:defRPr>
            </a:pPr>
            <a:r>
              <a:rPr lang="en-US"/>
              <a:t>Thank you for joining. Reach out to BIE or Pearson support with any questions.</a:t>
            </a: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079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D7115-4520-5277-845E-3F378437A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CAB9E6-9B22-3737-4ADD-2A3B04F81EC0}"/>
              </a:ext>
            </a:extLst>
          </p:cNvPr>
          <p:cNvSpPr txBox="1"/>
          <p:nvPr/>
        </p:nvSpPr>
        <p:spPr>
          <a:xfrm>
            <a:off x="594360" y="384048"/>
            <a:ext cx="10972800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600" b="1">
                <a:solidFill>
                  <a:srgbClr val="000000"/>
                </a:solidFill>
                <a:latin typeface="Aptos"/>
                <a:cs typeface="Segoe UI"/>
              </a:rPr>
              <a:t>Agenda</a:t>
            </a:r>
            <a:endParaRPr lang="en-US"/>
          </a:p>
          <a:p>
            <a:pPr algn="ctr"/>
            <a:endParaRPr lang="en-US"/>
          </a:p>
        </p:txBody>
      </p:sp>
      <p:sp>
        <p:nvSpPr>
          <p:cNvPr id="200" name="Agenda Card"/>
          <p:cNvSpPr/>
          <p:nvPr/>
        </p:nvSpPr>
        <p:spPr>
          <a:xfrm>
            <a:off x="1049547" y="1524000"/>
            <a:ext cx="10092906" cy="41910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D7DED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00" name="Agenda band 0"/>
          <p:cNvSpPr/>
          <p:nvPr/>
        </p:nvSpPr>
        <p:spPr>
          <a:xfrm>
            <a:off x="1186707" y="1769500"/>
            <a:ext cx="4800000" cy="760000"/>
          </a:xfrm>
          <a:prstGeom prst="roundRect">
            <a:avLst>
              <a:gd name="adj" fmla="val 12000"/>
            </a:avLst>
          </a:prstGeom>
          <a:solidFill>
            <a:srgbClr val="EAF2F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20" name="Agenda badge 0"/>
          <p:cNvSpPr/>
          <p:nvPr/>
        </p:nvSpPr>
        <p:spPr>
          <a:xfrm>
            <a:off x="1323867" y="1920900"/>
            <a:ext cx="457200" cy="457200"/>
          </a:xfrm>
          <a:prstGeom prst="ellipse">
            <a:avLst/>
          </a:prstGeom>
          <a:solidFill>
            <a:srgbClr val="0F64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0" name="Agenda num 1"/>
          <p:cNvSpPr txBox="1"/>
          <p:nvPr/>
        </p:nvSpPr>
        <p:spPr>
          <a:xfrm>
            <a:off x="1323867" y="1769500"/>
            <a:ext cx="457200" cy="760000"/>
          </a:xfrm>
          <a:prstGeom prst="rect">
            <a:avLst/>
          </a:prstGeom>
          <a:noFill/>
        </p:spPr>
        <p:txBody>
          <a:bodyPr wrap="square" lIns="0" rIns="0" anchor="ctr">
            <a:normAutofit/>
          </a:bodyPr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211" name="Agenda item 1"/>
          <p:cNvSpPr txBox="1"/>
          <p:nvPr/>
        </p:nvSpPr>
        <p:spPr>
          <a:xfrm>
            <a:off x="1918227" y="1769500"/>
            <a:ext cx="3931320" cy="760000"/>
          </a:xfrm>
          <a:prstGeom prst="rect">
            <a:avLst/>
          </a:prstGeom>
          <a:noFill/>
        </p:spPr>
        <p:txBody>
          <a:bodyPr wrap="square" lIns="0" rIns="0" anchor="ctr">
            <a:normAutofit/>
          </a:bodyPr>
          <a:lstStyle/>
          <a:p>
            <a:pPr algn="l"/>
            <a:r>
              <a:rPr lang="en-US" sz="1400">
                <a:solidFill>
                  <a:srgbClr val="243331"/>
                </a:solidFill>
                <a:latin typeface="Aptos"/>
              </a:rPr>
              <a:t>Welcome and webinar norms</a:t>
            </a:r>
          </a:p>
        </p:txBody>
      </p:sp>
      <p:sp>
        <p:nvSpPr>
          <p:cNvPr id="501" name="Agenda band 1"/>
          <p:cNvSpPr/>
          <p:nvPr/>
        </p:nvSpPr>
        <p:spPr>
          <a:xfrm>
            <a:off x="1186707" y="2749500"/>
            <a:ext cx="4800000" cy="760000"/>
          </a:xfrm>
          <a:prstGeom prst="roundRect">
            <a:avLst>
              <a:gd name="adj" fmla="val 12000"/>
            </a:avLst>
          </a:prstGeom>
          <a:solidFill>
            <a:srgbClr val="EAF2F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21" name="Agenda badge 1"/>
          <p:cNvSpPr/>
          <p:nvPr/>
        </p:nvSpPr>
        <p:spPr>
          <a:xfrm>
            <a:off x="1323867" y="2900900"/>
            <a:ext cx="457200" cy="457200"/>
          </a:xfrm>
          <a:prstGeom prst="ellipse">
            <a:avLst/>
          </a:prstGeom>
          <a:solidFill>
            <a:srgbClr val="0F64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2" name="Agenda num 2"/>
          <p:cNvSpPr txBox="1"/>
          <p:nvPr/>
        </p:nvSpPr>
        <p:spPr>
          <a:xfrm>
            <a:off x="1323867" y="2749500"/>
            <a:ext cx="457200" cy="760000"/>
          </a:xfrm>
          <a:prstGeom prst="rect">
            <a:avLst/>
          </a:prstGeom>
          <a:noFill/>
        </p:spPr>
        <p:txBody>
          <a:bodyPr wrap="square" lIns="0" rIns="0" anchor="ctr">
            <a:normAutofit/>
          </a:bodyPr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213" name="Agenda item 2"/>
          <p:cNvSpPr txBox="1"/>
          <p:nvPr/>
        </p:nvSpPr>
        <p:spPr>
          <a:xfrm>
            <a:off x="1918227" y="2749500"/>
            <a:ext cx="3931320" cy="760000"/>
          </a:xfrm>
          <a:prstGeom prst="rect">
            <a:avLst/>
          </a:prstGeom>
          <a:noFill/>
        </p:spPr>
        <p:txBody>
          <a:bodyPr wrap="square" lIns="0" rIns="0" anchor="ctr">
            <a:normAutofit/>
          </a:bodyPr>
          <a:lstStyle/>
          <a:p>
            <a:pPr algn="l"/>
            <a:r>
              <a:rPr lang="en-US" sz="1400">
                <a:solidFill>
                  <a:srgbClr val="243331"/>
                </a:solidFill>
                <a:latin typeface="Aptos"/>
              </a:rPr>
              <a:t>2026 summative assessment overview</a:t>
            </a:r>
          </a:p>
        </p:txBody>
      </p:sp>
      <p:sp>
        <p:nvSpPr>
          <p:cNvPr id="502" name="Agenda band 2"/>
          <p:cNvSpPr/>
          <p:nvPr/>
        </p:nvSpPr>
        <p:spPr>
          <a:xfrm>
            <a:off x="1186707" y="3729500"/>
            <a:ext cx="4800000" cy="760000"/>
          </a:xfrm>
          <a:prstGeom prst="roundRect">
            <a:avLst>
              <a:gd name="adj" fmla="val 12000"/>
            </a:avLst>
          </a:prstGeom>
          <a:solidFill>
            <a:srgbClr val="EAF2F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22" name="Agenda badge 2"/>
          <p:cNvSpPr/>
          <p:nvPr/>
        </p:nvSpPr>
        <p:spPr>
          <a:xfrm>
            <a:off x="1323867" y="3880900"/>
            <a:ext cx="457200" cy="457200"/>
          </a:xfrm>
          <a:prstGeom prst="ellipse">
            <a:avLst/>
          </a:prstGeom>
          <a:solidFill>
            <a:srgbClr val="0F64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4" name="Agenda num 3"/>
          <p:cNvSpPr txBox="1"/>
          <p:nvPr/>
        </p:nvSpPr>
        <p:spPr>
          <a:xfrm>
            <a:off x="1323867" y="3729500"/>
            <a:ext cx="457200" cy="760000"/>
          </a:xfrm>
          <a:prstGeom prst="rect">
            <a:avLst/>
          </a:prstGeom>
          <a:noFill/>
        </p:spPr>
        <p:txBody>
          <a:bodyPr wrap="square" lIns="0" rIns="0" anchor="ctr">
            <a:normAutofit/>
          </a:bodyPr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15" name="Agenda item 3"/>
          <p:cNvSpPr txBox="1"/>
          <p:nvPr/>
        </p:nvSpPr>
        <p:spPr>
          <a:xfrm>
            <a:off x="1918227" y="3729500"/>
            <a:ext cx="3931320" cy="760000"/>
          </a:xfrm>
          <a:prstGeom prst="rect">
            <a:avLst/>
          </a:prstGeom>
          <a:noFill/>
        </p:spPr>
        <p:txBody>
          <a:bodyPr wrap="square" lIns="0" rIns="0" anchor="ctr">
            <a:normAutofit/>
          </a:bodyPr>
          <a:lstStyle/>
          <a:p>
            <a:pPr algn="l"/>
            <a:r>
              <a:rPr lang="en-US" sz="1400">
                <a:solidFill>
                  <a:srgbClr val="243331"/>
                </a:solidFill>
                <a:latin typeface="Aptos"/>
              </a:rPr>
              <a:t>Printed reports: what schools receive</a:t>
            </a:r>
          </a:p>
        </p:txBody>
      </p:sp>
      <p:sp>
        <p:nvSpPr>
          <p:cNvPr id="503" name="Agenda band 3"/>
          <p:cNvSpPr/>
          <p:nvPr/>
        </p:nvSpPr>
        <p:spPr>
          <a:xfrm>
            <a:off x="1186707" y="4709500"/>
            <a:ext cx="4800000" cy="760000"/>
          </a:xfrm>
          <a:prstGeom prst="roundRect">
            <a:avLst>
              <a:gd name="adj" fmla="val 12000"/>
            </a:avLst>
          </a:prstGeom>
          <a:solidFill>
            <a:srgbClr val="EAF2F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23" name="Agenda badge 3"/>
          <p:cNvSpPr/>
          <p:nvPr/>
        </p:nvSpPr>
        <p:spPr>
          <a:xfrm>
            <a:off x="1323867" y="4860900"/>
            <a:ext cx="457200" cy="457200"/>
          </a:xfrm>
          <a:prstGeom prst="ellipse">
            <a:avLst/>
          </a:prstGeom>
          <a:solidFill>
            <a:srgbClr val="0F64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6" name="Agenda num 4"/>
          <p:cNvSpPr txBox="1"/>
          <p:nvPr/>
        </p:nvSpPr>
        <p:spPr>
          <a:xfrm>
            <a:off x="1323867" y="4709500"/>
            <a:ext cx="457200" cy="760000"/>
          </a:xfrm>
          <a:prstGeom prst="rect">
            <a:avLst/>
          </a:prstGeom>
          <a:noFill/>
        </p:spPr>
        <p:txBody>
          <a:bodyPr wrap="square" lIns="0" rIns="0" anchor="ctr">
            <a:normAutofit/>
          </a:bodyPr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17" name="Agenda item 4"/>
          <p:cNvSpPr txBox="1"/>
          <p:nvPr/>
        </p:nvSpPr>
        <p:spPr>
          <a:xfrm>
            <a:off x="1918227" y="4709500"/>
            <a:ext cx="3931320" cy="760000"/>
          </a:xfrm>
          <a:prstGeom prst="rect">
            <a:avLst/>
          </a:prstGeom>
          <a:noFill/>
        </p:spPr>
        <p:txBody>
          <a:bodyPr wrap="square" lIns="0" rIns="0" anchor="ctr">
            <a:normAutofit/>
          </a:bodyPr>
          <a:lstStyle/>
          <a:p>
            <a:pPr algn="l"/>
            <a:r>
              <a:rPr lang="en-US" sz="1400">
                <a:solidFill>
                  <a:srgbClr val="243331"/>
                </a:solidFill>
                <a:latin typeface="Aptos"/>
              </a:rPr>
              <a:t>Reading the Individual Student Report</a:t>
            </a:r>
          </a:p>
        </p:txBody>
      </p:sp>
      <p:sp>
        <p:nvSpPr>
          <p:cNvPr id="504" name="Agenda band 4"/>
          <p:cNvSpPr/>
          <p:nvPr/>
        </p:nvSpPr>
        <p:spPr>
          <a:xfrm>
            <a:off x="6205293" y="1769500"/>
            <a:ext cx="4800000" cy="760000"/>
          </a:xfrm>
          <a:prstGeom prst="roundRect">
            <a:avLst>
              <a:gd name="adj" fmla="val 12000"/>
            </a:avLst>
          </a:prstGeom>
          <a:solidFill>
            <a:srgbClr val="EAF2F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24" name="Agenda badge 4"/>
          <p:cNvSpPr/>
          <p:nvPr/>
        </p:nvSpPr>
        <p:spPr>
          <a:xfrm>
            <a:off x="6342453" y="1920900"/>
            <a:ext cx="457200" cy="457200"/>
          </a:xfrm>
          <a:prstGeom prst="ellipse">
            <a:avLst/>
          </a:prstGeom>
          <a:solidFill>
            <a:srgbClr val="0F64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8" name="Agenda num 5"/>
          <p:cNvSpPr txBox="1"/>
          <p:nvPr/>
        </p:nvSpPr>
        <p:spPr>
          <a:xfrm>
            <a:off x="6342453" y="1769500"/>
            <a:ext cx="457200" cy="760000"/>
          </a:xfrm>
          <a:prstGeom prst="rect">
            <a:avLst/>
          </a:prstGeom>
          <a:noFill/>
        </p:spPr>
        <p:txBody>
          <a:bodyPr wrap="square" lIns="0" rIns="0" anchor="ctr">
            <a:normAutofit/>
          </a:bodyPr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219" name="Agenda item 5"/>
          <p:cNvSpPr txBox="1"/>
          <p:nvPr/>
        </p:nvSpPr>
        <p:spPr>
          <a:xfrm>
            <a:off x="6936813" y="1769500"/>
            <a:ext cx="3931320" cy="760000"/>
          </a:xfrm>
          <a:prstGeom prst="rect">
            <a:avLst/>
          </a:prstGeom>
          <a:noFill/>
        </p:spPr>
        <p:txBody>
          <a:bodyPr wrap="square" lIns="0" rIns="0" anchor="ctr">
            <a:normAutofit/>
          </a:bodyPr>
          <a:lstStyle/>
          <a:p>
            <a:pPr algn="l"/>
            <a:r>
              <a:rPr lang="en-US" sz="1400">
                <a:solidFill>
                  <a:srgbClr val="243331"/>
                </a:solidFill>
                <a:latin typeface="Aptos"/>
              </a:rPr>
              <a:t>Reading the School Proficiency Summary</a:t>
            </a:r>
          </a:p>
        </p:txBody>
      </p:sp>
      <p:sp>
        <p:nvSpPr>
          <p:cNvPr id="505" name="Agenda band 5"/>
          <p:cNvSpPr/>
          <p:nvPr/>
        </p:nvSpPr>
        <p:spPr>
          <a:xfrm>
            <a:off x="6205293" y="2749500"/>
            <a:ext cx="4800000" cy="760000"/>
          </a:xfrm>
          <a:prstGeom prst="roundRect">
            <a:avLst>
              <a:gd name="adj" fmla="val 12000"/>
            </a:avLst>
          </a:prstGeom>
          <a:solidFill>
            <a:srgbClr val="EAF2F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25" name="Agenda badge 5"/>
          <p:cNvSpPr/>
          <p:nvPr/>
        </p:nvSpPr>
        <p:spPr>
          <a:xfrm>
            <a:off x="6342453" y="2900900"/>
            <a:ext cx="457200" cy="457200"/>
          </a:xfrm>
          <a:prstGeom prst="ellipse">
            <a:avLst/>
          </a:prstGeom>
          <a:solidFill>
            <a:srgbClr val="0F64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0" name="Agenda num 6"/>
          <p:cNvSpPr txBox="1"/>
          <p:nvPr/>
        </p:nvSpPr>
        <p:spPr>
          <a:xfrm>
            <a:off x="6342453" y="2749500"/>
            <a:ext cx="457200" cy="760000"/>
          </a:xfrm>
          <a:prstGeom prst="rect">
            <a:avLst/>
          </a:prstGeom>
          <a:noFill/>
        </p:spPr>
        <p:txBody>
          <a:bodyPr wrap="square" lIns="0" rIns="0" anchor="ctr">
            <a:normAutofit/>
          </a:bodyPr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Aptos"/>
              </a:rPr>
              <a:t>6</a:t>
            </a:r>
          </a:p>
        </p:txBody>
      </p:sp>
      <p:sp>
        <p:nvSpPr>
          <p:cNvPr id="221" name="Agenda item 6"/>
          <p:cNvSpPr txBox="1"/>
          <p:nvPr/>
        </p:nvSpPr>
        <p:spPr>
          <a:xfrm>
            <a:off x="6936813" y="2749500"/>
            <a:ext cx="3931320" cy="760000"/>
          </a:xfrm>
          <a:prstGeom prst="rect">
            <a:avLst/>
          </a:prstGeom>
          <a:noFill/>
        </p:spPr>
        <p:txBody>
          <a:bodyPr wrap="square" lIns="0" rIns="0" anchor="ctr">
            <a:normAutofit/>
          </a:bodyPr>
          <a:lstStyle/>
          <a:p>
            <a:pPr algn="l"/>
            <a:r>
              <a:rPr lang="en-US" sz="1400">
                <a:solidFill>
                  <a:srgbClr val="243331"/>
                </a:solidFill>
                <a:latin typeface="Aptos"/>
              </a:rPr>
              <a:t>Interpreting and communicating results</a:t>
            </a:r>
          </a:p>
        </p:txBody>
      </p:sp>
      <p:sp>
        <p:nvSpPr>
          <p:cNvPr id="506" name="Agenda band 6"/>
          <p:cNvSpPr/>
          <p:nvPr/>
        </p:nvSpPr>
        <p:spPr>
          <a:xfrm>
            <a:off x="6205293" y="3729500"/>
            <a:ext cx="4800000" cy="760000"/>
          </a:xfrm>
          <a:prstGeom prst="roundRect">
            <a:avLst>
              <a:gd name="adj" fmla="val 12000"/>
            </a:avLst>
          </a:prstGeom>
          <a:solidFill>
            <a:srgbClr val="EAF2F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26" name="Agenda badge 6"/>
          <p:cNvSpPr/>
          <p:nvPr/>
        </p:nvSpPr>
        <p:spPr>
          <a:xfrm>
            <a:off x="6342453" y="3880900"/>
            <a:ext cx="457200" cy="457200"/>
          </a:xfrm>
          <a:prstGeom prst="ellipse">
            <a:avLst/>
          </a:prstGeom>
          <a:solidFill>
            <a:srgbClr val="0F64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2" name="Agenda num 7"/>
          <p:cNvSpPr txBox="1"/>
          <p:nvPr/>
        </p:nvSpPr>
        <p:spPr>
          <a:xfrm>
            <a:off x="6342453" y="3729500"/>
            <a:ext cx="457200" cy="760000"/>
          </a:xfrm>
          <a:prstGeom prst="rect">
            <a:avLst/>
          </a:prstGeom>
          <a:noFill/>
        </p:spPr>
        <p:txBody>
          <a:bodyPr wrap="square" lIns="0" rIns="0" anchor="ctr">
            <a:normAutofit/>
          </a:bodyPr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Aptos"/>
              </a:rPr>
              <a:t>7</a:t>
            </a:r>
          </a:p>
        </p:txBody>
      </p:sp>
      <p:sp>
        <p:nvSpPr>
          <p:cNvPr id="223" name="Agenda item 7"/>
          <p:cNvSpPr txBox="1"/>
          <p:nvPr/>
        </p:nvSpPr>
        <p:spPr>
          <a:xfrm>
            <a:off x="6936813" y="3729500"/>
            <a:ext cx="3931320" cy="760000"/>
          </a:xfrm>
          <a:prstGeom prst="rect">
            <a:avLst/>
          </a:prstGeom>
          <a:noFill/>
        </p:spPr>
        <p:txBody>
          <a:bodyPr wrap="square" lIns="0" rIns="0" anchor="ctr">
            <a:normAutofit/>
          </a:bodyPr>
          <a:lstStyle/>
          <a:p>
            <a:pPr algn="l"/>
            <a:r>
              <a:rPr lang="en-US" sz="1400">
                <a:solidFill>
                  <a:srgbClr val="243331"/>
                </a:solidFill>
                <a:latin typeface="Aptos"/>
              </a:rPr>
              <a:t>Accessing reports in ADAM</a:t>
            </a:r>
          </a:p>
        </p:txBody>
      </p:sp>
      <p:sp>
        <p:nvSpPr>
          <p:cNvPr id="507" name="Agenda band 7"/>
          <p:cNvSpPr/>
          <p:nvPr/>
        </p:nvSpPr>
        <p:spPr>
          <a:xfrm>
            <a:off x="6205293" y="4709500"/>
            <a:ext cx="4800000" cy="760000"/>
          </a:xfrm>
          <a:prstGeom prst="roundRect">
            <a:avLst>
              <a:gd name="adj" fmla="val 12000"/>
            </a:avLst>
          </a:prstGeom>
          <a:solidFill>
            <a:srgbClr val="EAF2F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27" name="Agenda badge 7"/>
          <p:cNvSpPr/>
          <p:nvPr/>
        </p:nvSpPr>
        <p:spPr>
          <a:xfrm>
            <a:off x="6342453" y="4860900"/>
            <a:ext cx="457200" cy="457200"/>
          </a:xfrm>
          <a:prstGeom prst="ellipse">
            <a:avLst/>
          </a:prstGeom>
          <a:solidFill>
            <a:srgbClr val="0F646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4" name="Agenda num 8"/>
          <p:cNvSpPr txBox="1"/>
          <p:nvPr/>
        </p:nvSpPr>
        <p:spPr>
          <a:xfrm>
            <a:off x="6342453" y="4709500"/>
            <a:ext cx="457200" cy="760000"/>
          </a:xfrm>
          <a:prstGeom prst="rect">
            <a:avLst/>
          </a:prstGeom>
          <a:noFill/>
        </p:spPr>
        <p:txBody>
          <a:bodyPr wrap="square" lIns="0" rIns="0" anchor="ctr">
            <a:normAutofit/>
          </a:bodyPr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Aptos"/>
              </a:rPr>
              <a:t>8</a:t>
            </a:r>
          </a:p>
        </p:txBody>
      </p:sp>
      <p:sp>
        <p:nvSpPr>
          <p:cNvPr id="225" name="Agenda item 8"/>
          <p:cNvSpPr txBox="1"/>
          <p:nvPr/>
        </p:nvSpPr>
        <p:spPr>
          <a:xfrm>
            <a:off x="6936813" y="4709500"/>
            <a:ext cx="3931320" cy="760000"/>
          </a:xfrm>
          <a:prstGeom prst="rect">
            <a:avLst/>
          </a:prstGeom>
          <a:noFill/>
        </p:spPr>
        <p:txBody>
          <a:bodyPr wrap="square" lIns="0" rIns="0" anchor="ctr">
            <a:normAutofit/>
          </a:bodyPr>
          <a:lstStyle/>
          <a:p>
            <a:pPr algn="l"/>
            <a:r>
              <a:rPr lang="en-US" sz="1400">
                <a:solidFill>
                  <a:srgbClr val="243331"/>
                </a:solidFill>
                <a:latin typeface="Aptos"/>
              </a:rPr>
              <a:t>Questions, support, and resources</a:t>
            </a:r>
          </a:p>
        </p:txBody>
      </p:sp>
    </p:spTree>
    <p:extLst>
      <p:ext uri="{BB962C8B-B14F-4D97-AF65-F5344CB8AC3E}">
        <p14:creationId xmlns:p14="http://schemas.microsoft.com/office/powerpoint/2010/main" val="147935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600" b="1">
                <a:solidFill>
                  <a:srgbClr val="243331"/>
                </a:solidFill>
                <a:latin typeface="Aptos Display"/>
              </a:rPr>
              <a:t>2026 Summative Assessment</a:t>
            </a:r>
          </a:p>
        </p:txBody>
      </p:sp>
      <p:sp>
        <p:nvSpPr>
          <p:cNvPr id="3" name="Text 1"/>
          <p:cNvSpPr/>
          <p:nvPr/>
        </p:nvSpPr>
        <p:spPr>
          <a:xfrm>
            <a:off x="612648" y="91440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endParaRPr lang="en-US" sz="1300">
              <a:solidFill>
                <a:srgbClr val="5E6B69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3429000" cy="333756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  <a:effectLst>
            <a:outerShdw blurRad="1905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984248" y="1737360"/>
            <a:ext cx="822960" cy="822960"/>
          </a:xfrm>
          <a:prstGeom prst="ellipse">
            <a:avLst/>
          </a:prstGeom>
          <a:solidFill>
            <a:srgbClr val="0F6460"/>
          </a:solidFill>
          <a:ln w="12700">
            <a:solidFill>
              <a:srgbClr val="0F64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221992" y="2002536"/>
            <a:ext cx="347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</a:rPr>
              <a:t>1</a:t>
            </a:r>
            <a:endParaRPr lang="en-US" sz="1800"/>
          </a:p>
        </p:txBody>
      </p:sp>
      <p:sp>
        <p:nvSpPr>
          <p:cNvPr id="7" name="Text 5"/>
          <p:cNvSpPr/>
          <p:nvPr/>
        </p:nvSpPr>
        <p:spPr>
          <a:xfrm>
            <a:off x="1005840" y="2788920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100" b="1">
                <a:solidFill>
                  <a:srgbClr val="243331"/>
                </a:solidFill>
              </a:rPr>
              <a:t>New assessment</a:t>
            </a:r>
          </a:p>
        </p:txBody>
      </p:sp>
      <p:sp>
        <p:nvSpPr>
          <p:cNvPr id="8" name="Text 6"/>
          <p:cNvSpPr/>
          <p:nvPr/>
        </p:nvSpPr>
        <p:spPr>
          <a:xfrm>
            <a:off x="1033272" y="3310128"/>
            <a:ext cx="2743200" cy="960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500">
                <a:solidFill>
                  <a:srgbClr val="5E6B69"/>
                </a:solidFill>
              </a:rPr>
              <a:t>2026 is the first year for the new summative tests providing the base for new reporting scales.</a:t>
            </a:r>
            <a:endParaRPr lang="en-US" sz="1500"/>
          </a:p>
        </p:txBody>
      </p:sp>
      <p:sp>
        <p:nvSpPr>
          <p:cNvPr id="9" name="Shape 7"/>
          <p:cNvSpPr/>
          <p:nvPr/>
        </p:nvSpPr>
        <p:spPr>
          <a:xfrm>
            <a:off x="4507992" y="1417320"/>
            <a:ext cx="3429000" cy="333756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  <a:effectLst>
            <a:outerShdw blurRad="1905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806440" y="1737360"/>
            <a:ext cx="822960" cy="822960"/>
          </a:xfrm>
          <a:prstGeom prst="ellipse">
            <a:avLst/>
          </a:prstGeom>
          <a:solidFill>
            <a:srgbClr val="ECA818"/>
          </a:solidFill>
          <a:ln w="12700">
            <a:solidFill>
              <a:srgbClr val="ECA8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062656" y="2002536"/>
            <a:ext cx="347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</a:rPr>
              <a:t>2</a:t>
            </a:r>
            <a:endParaRPr lang="en-US" sz="1800"/>
          </a:p>
        </p:txBody>
      </p:sp>
      <p:sp>
        <p:nvSpPr>
          <p:cNvPr id="12" name="Text 10"/>
          <p:cNvSpPr/>
          <p:nvPr/>
        </p:nvSpPr>
        <p:spPr>
          <a:xfrm>
            <a:off x="4828032" y="2788920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>
                <a:solidFill>
                  <a:srgbClr val="243331"/>
                </a:solidFill>
              </a:rPr>
              <a:t>BIE ownership</a:t>
            </a:r>
            <a:endParaRPr lang="en-US" sz="2100"/>
          </a:p>
        </p:txBody>
      </p:sp>
      <p:sp>
        <p:nvSpPr>
          <p:cNvPr id="13" name="Text 11"/>
          <p:cNvSpPr/>
          <p:nvPr/>
        </p:nvSpPr>
        <p:spPr>
          <a:xfrm>
            <a:off x="4855464" y="3310128"/>
            <a:ext cx="2743200" cy="960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/>
            <a:r>
              <a:rPr lang="en-US" sz="1500">
                <a:solidFill>
                  <a:srgbClr val="5E6B69"/>
                </a:solidFill>
              </a:rPr>
              <a:t>BIE educators helped develop items, performance level descriptors, and cut scores.</a:t>
            </a:r>
            <a:endParaRPr lang="en-US" sz="1500"/>
          </a:p>
        </p:txBody>
      </p:sp>
      <p:sp>
        <p:nvSpPr>
          <p:cNvPr id="14" name="Shape 12"/>
          <p:cNvSpPr/>
          <p:nvPr/>
        </p:nvSpPr>
        <p:spPr>
          <a:xfrm>
            <a:off x="8330184" y="1417320"/>
            <a:ext cx="3429000" cy="333756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2700">
            <a:solidFill>
              <a:srgbClr val="D7DEDC"/>
            </a:solidFill>
            <a:prstDash val="solid"/>
          </a:ln>
          <a:effectLst>
            <a:outerShdw blurRad="1905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9628632" y="1737360"/>
            <a:ext cx="822960" cy="822960"/>
          </a:xfrm>
          <a:prstGeom prst="ellipse">
            <a:avLst/>
          </a:prstGeom>
          <a:solidFill>
            <a:srgbClr val="3F7DCE"/>
          </a:solidFill>
          <a:ln w="12700">
            <a:solidFill>
              <a:srgbClr val="3F7DC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866376" y="2003369"/>
            <a:ext cx="3474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FFFFFF"/>
                </a:solidFill>
              </a:rPr>
              <a:t>3</a:t>
            </a:r>
            <a:endParaRPr lang="en-US" sz="1800"/>
          </a:p>
        </p:txBody>
      </p:sp>
      <p:sp>
        <p:nvSpPr>
          <p:cNvPr id="17" name="Text 15"/>
          <p:cNvSpPr/>
          <p:nvPr/>
        </p:nvSpPr>
        <p:spPr>
          <a:xfrm>
            <a:off x="8650224" y="2788920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>
                <a:solidFill>
                  <a:srgbClr val="243331"/>
                </a:solidFill>
              </a:rPr>
              <a:t>Do not compare years</a:t>
            </a:r>
            <a:endParaRPr lang="en-US" sz="2100"/>
          </a:p>
        </p:txBody>
      </p:sp>
      <p:sp>
        <p:nvSpPr>
          <p:cNvPr id="18" name="Text 16"/>
          <p:cNvSpPr/>
          <p:nvPr/>
        </p:nvSpPr>
        <p:spPr>
          <a:xfrm>
            <a:off x="8677656" y="3310128"/>
            <a:ext cx="2743200" cy="960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fontScale="92500" lnSpcReduction="20000"/>
          </a:bodyPr>
          <a:lstStyle/>
          <a:p>
            <a:pPr algn="ctr"/>
            <a:r>
              <a:rPr lang="en-US" sz="1500">
                <a:solidFill>
                  <a:srgbClr val="5E6B69"/>
                </a:solidFill>
              </a:rPr>
              <a:t>Use 2026 as the baseline for tracking future progress rather than comparing with prior-year results. The 2026 summative reports differ from reports in previous years.</a:t>
            </a:r>
          </a:p>
        </p:txBody>
      </p:sp>
      <p:sp>
        <p:nvSpPr>
          <p:cNvPr id="19" name="Shape 17"/>
          <p:cNvSpPr/>
          <p:nvPr/>
        </p:nvSpPr>
        <p:spPr>
          <a:xfrm>
            <a:off x="1600200" y="5074920"/>
            <a:ext cx="8961120" cy="685800"/>
          </a:xfrm>
          <a:prstGeom prst="roundRect">
            <a:avLst>
              <a:gd name="adj" fmla="val 6667"/>
            </a:avLst>
          </a:prstGeom>
          <a:solidFill>
            <a:srgbClr val="FFF4D7"/>
          </a:solidFill>
          <a:ln w="12700">
            <a:solidFill>
              <a:srgbClr val="ECA81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828800" y="5266944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>
                <a:solidFill>
                  <a:srgbClr val="744F00"/>
                </a:solidFill>
              </a:rPr>
              <a:t>Protect results: individual student results are confidential.</a:t>
            </a:r>
            <a:endParaRPr lang="en-US" sz="180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22608" y="651967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00">
                <a:solidFill>
                  <a:srgbClr val="5E6B69"/>
                </a:solidFill>
                <a:latin typeface="Aptos"/>
                <a:ea typeface="Aptos"/>
                <a:cs typeface="Aptos"/>
              </a:defRPr>
            </a:lvl1pPr>
          </a:lstStyle>
          <a:p>
            <a:pPr algn="r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r>
              <a:rPr lang="en-US" sz="2600" b="1">
                <a:solidFill>
                  <a:srgbClr val="243331"/>
                </a:solidFill>
                <a:ea typeface="+mn-lt"/>
                <a:cs typeface="+mn-lt"/>
              </a:rPr>
              <a:t>New Assessment</a:t>
            </a:r>
            <a:endParaRPr lang="en-US"/>
          </a:p>
        </p:txBody>
      </p:sp>
      <p:sp>
        <p:nvSpPr>
          <p:cNvPr id="2" name="Subtitle"/>
          <p:cNvSpPr txBox="1"/>
          <p:nvPr/>
        </p:nvSpPr>
        <p:spPr>
          <a:xfrm>
            <a:off x="594360" y="906780"/>
            <a:ext cx="10972800" cy="330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n-US" sz="1400">
                <a:solidFill>
                  <a:srgbClr val="5E6B69"/>
                </a:solidFill>
              </a:rPr>
              <a:t>What is Standard Setting?</a:t>
            </a:r>
            <a:endParaRPr lang="en-US"/>
          </a:p>
        </p:txBody>
      </p:sp>
      <p:sp>
        <p:nvSpPr>
          <p:cNvPr id="20" name="Card 20"/>
          <p:cNvSpPr/>
          <p:nvPr/>
        </p:nvSpPr>
        <p:spPr>
          <a:xfrm>
            <a:off x="594360" y="1400000"/>
            <a:ext cx="10972800" cy="900000"/>
          </a:xfrm>
          <a:prstGeom prst="roundRect">
            <a:avLst>
              <a:gd name="adj" fmla="val 6000"/>
            </a:avLst>
          </a:prstGeom>
          <a:solidFill>
            <a:srgbClr val="E8F0EE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" name="Def"/>
          <p:cNvSpPr txBox="1"/>
          <p:nvPr/>
        </p:nvSpPr>
        <p:spPr>
          <a:xfrm>
            <a:off x="914360" y="1400000"/>
            <a:ext cx="10332800" cy="90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sz="1600" b="1">
                <a:solidFill>
                  <a:srgbClr val="0F5C55"/>
                </a:solidFill>
              </a:rPr>
              <a:t>Standard setting</a:t>
            </a:r>
            <a:r>
              <a:rPr lang="en-US" sz="1600">
                <a:solidFill>
                  <a:srgbClr val="243331"/>
                </a:solidFill>
              </a:rPr>
              <a:t> is the process used to determine the </a:t>
            </a:r>
            <a:r>
              <a:rPr lang="en-US" sz="1600" b="1">
                <a:solidFill>
                  <a:srgbClr val="0F5C55"/>
                </a:solidFill>
              </a:rPr>
              <a:t>cut scores</a:t>
            </a:r>
            <a:r>
              <a:rPr lang="en-US" sz="1600">
                <a:solidFill>
                  <a:srgbClr val="243331"/>
                </a:solidFill>
              </a:rPr>
              <a:t> that separate assessment results into performance levels.</a:t>
            </a:r>
          </a:p>
        </p:txBody>
      </p:sp>
      <p:sp>
        <p:nvSpPr>
          <p:cNvPr id="30" name="Card 30"/>
          <p:cNvSpPr/>
          <p:nvPr/>
        </p:nvSpPr>
        <p:spPr>
          <a:xfrm>
            <a:off x="594360" y="2550000"/>
            <a:ext cx="3444266" cy="230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3E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1" name="Num 31"/>
          <p:cNvSpPr/>
          <p:nvPr/>
        </p:nvSpPr>
        <p:spPr>
          <a:xfrm>
            <a:off x="894360" y="2830000"/>
            <a:ext cx="548640" cy="548640"/>
          </a:xfrm>
          <a:prstGeom prst="ellipse">
            <a:avLst/>
          </a:prstGeom>
          <a:solidFill>
            <a:srgbClr val="0F5C55"/>
          </a:solidFill>
          <a:ln/>
        </p:spPr>
        <p:txBody>
          <a:bodyPr lIns="0" tIns="0" rIns="0" bIns="0" anchor="ctr"/>
          <a:lstStyle/>
          <a:p>
            <a:pPr algn="ctr"/>
            <a:r>
              <a:rPr lang="en-US" sz="16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32" name="H0"/>
          <p:cNvSpPr txBox="1"/>
          <p:nvPr/>
        </p:nvSpPr>
        <p:spPr>
          <a:xfrm>
            <a:off x="894360" y="3550000"/>
            <a:ext cx="2844266" cy="4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spcBef>
                <a:spcPts val="0"/>
              </a:spcBef>
            </a:pPr>
            <a:r>
              <a:rPr lang="en-US" sz="1600" b="1">
                <a:solidFill>
                  <a:srgbClr val="243331"/>
                </a:solidFill>
              </a:rPr>
              <a:t>Educator panels review</a:t>
            </a:r>
          </a:p>
        </p:txBody>
      </p:sp>
      <p:sp>
        <p:nvSpPr>
          <p:cNvPr id="33" name="B0"/>
          <p:cNvSpPr txBox="1"/>
          <p:nvPr/>
        </p:nvSpPr>
        <p:spPr>
          <a:xfrm>
            <a:off x="894360" y="4000000"/>
            <a:ext cx="2844266" cy="700000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en-US" sz="1300">
                <a:solidFill>
                  <a:srgbClr val="5E6B69"/>
                </a:solidFill>
              </a:rPr>
              <a:t>Panels of educators examine the standards, performance-level expectations, and the test questions themselves.</a:t>
            </a:r>
          </a:p>
        </p:txBody>
      </p:sp>
      <p:sp>
        <p:nvSpPr>
          <p:cNvPr id="40" name="Card 40"/>
          <p:cNvSpPr/>
          <p:nvPr/>
        </p:nvSpPr>
        <p:spPr>
          <a:xfrm>
            <a:off x="4358626" y="2550000"/>
            <a:ext cx="3444266" cy="230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3E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1" name="Num 41"/>
          <p:cNvSpPr/>
          <p:nvPr/>
        </p:nvSpPr>
        <p:spPr>
          <a:xfrm>
            <a:off x="4658626" y="2830000"/>
            <a:ext cx="548640" cy="548640"/>
          </a:xfrm>
          <a:prstGeom prst="ellipse">
            <a:avLst/>
          </a:prstGeom>
          <a:solidFill>
            <a:srgbClr val="E8A317"/>
          </a:solidFill>
          <a:ln/>
        </p:spPr>
        <p:txBody>
          <a:bodyPr lIns="0" tIns="0" rIns="0" bIns="0" anchor="ctr"/>
          <a:lstStyle/>
          <a:p>
            <a:pPr algn="ctr"/>
            <a:r>
              <a:rPr lang="en-US" sz="16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42" name="H1"/>
          <p:cNvSpPr txBox="1"/>
          <p:nvPr/>
        </p:nvSpPr>
        <p:spPr>
          <a:xfrm>
            <a:off x="4658626" y="3550000"/>
            <a:ext cx="2844266" cy="4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spcBef>
                <a:spcPts val="0"/>
              </a:spcBef>
            </a:pPr>
            <a:r>
              <a:rPr lang="en-US" sz="1600" b="1">
                <a:solidFill>
                  <a:srgbClr val="243331"/>
                </a:solidFill>
              </a:rPr>
              <a:t>Judgment meets data</a:t>
            </a:r>
          </a:p>
        </p:txBody>
      </p:sp>
      <p:sp>
        <p:nvSpPr>
          <p:cNvPr id="43" name="B1"/>
          <p:cNvSpPr txBox="1"/>
          <p:nvPr/>
        </p:nvSpPr>
        <p:spPr>
          <a:xfrm>
            <a:off x="4658626" y="4000000"/>
            <a:ext cx="2844266" cy="700000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92500" lnSpcReduction="10000"/>
          </a:bodyPr>
          <a:lstStyle/>
          <a:p>
            <a:r>
              <a:rPr lang="en-US" sz="1300">
                <a:solidFill>
                  <a:srgbClr val="5E6B69"/>
                </a:solidFill>
              </a:rPr>
              <a:t>Using professional judgment, assessment data, and multiple rounds of review, panelists recommend the minimum score for each level.</a:t>
            </a:r>
          </a:p>
        </p:txBody>
      </p:sp>
      <p:sp>
        <p:nvSpPr>
          <p:cNvPr id="50" name="Card 50"/>
          <p:cNvSpPr/>
          <p:nvPr/>
        </p:nvSpPr>
        <p:spPr>
          <a:xfrm>
            <a:off x="8122892" y="2550000"/>
            <a:ext cx="3444266" cy="230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3E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1" name="Num 51"/>
          <p:cNvSpPr/>
          <p:nvPr/>
        </p:nvSpPr>
        <p:spPr>
          <a:xfrm>
            <a:off x="8422892" y="2830000"/>
            <a:ext cx="548640" cy="548640"/>
          </a:xfrm>
          <a:prstGeom prst="ellipse">
            <a:avLst/>
          </a:prstGeom>
          <a:solidFill>
            <a:srgbClr val="4A7FD1"/>
          </a:solidFill>
          <a:ln/>
        </p:spPr>
        <p:txBody>
          <a:bodyPr lIns="0" tIns="0" rIns="0" bIns="0" anchor="ctr"/>
          <a:lstStyle/>
          <a:p>
            <a:pPr algn="ctr"/>
            <a:r>
              <a:rPr lang="en-US" sz="16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52" name="H2"/>
          <p:cNvSpPr txBox="1"/>
          <p:nvPr/>
        </p:nvSpPr>
        <p:spPr>
          <a:xfrm>
            <a:off x="8422892" y="3550000"/>
            <a:ext cx="2844266" cy="4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spcBef>
                <a:spcPts val="0"/>
              </a:spcBef>
            </a:pPr>
            <a:r>
              <a:rPr lang="en-US" sz="1600" b="1">
                <a:solidFill>
                  <a:srgbClr val="243331"/>
                </a:solidFill>
              </a:rPr>
              <a:t>Reviewed and approved</a:t>
            </a:r>
          </a:p>
        </p:txBody>
      </p:sp>
      <p:sp>
        <p:nvSpPr>
          <p:cNvPr id="53" name="B2"/>
          <p:cNvSpPr txBox="1"/>
          <p:nvPr/>
        </p:nvSpPr>
        <p:spPr>
          <a:xfrm>
            <a:off x="8422892" y="4000000"/>
            <a:ext cx="2844266" cy="7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spcBef>
                <a:spcPts val="0"/>
              </a:spcBef>
            </a:pPr>
            <a:r>
              <a:rPr lang="en-US" sz="1300">
                <a:solidFill>
                  <a:srgbClr val="5E6B69"/>
                </a:solidFill>
              </a:rPr>
              <a:t>Recommendations are reviewed across grades for consistency and then approved by BIE.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sz="2600" b="1">
                <a:solidFill>
                  <a:srgbClr val="243331"/>
                </a:solidFill>
              </a:rPr>
              <a:t>Who Set the Standards, and When</a:t>
            </a:r>
          </a:p>
        </p:txBody>
      </p:sp>
      <p:sp>
        <p:nvSpPr>
          <p:cNvPr id="2" name="Subtitle"/>
          <p:cNvSpPr txBox="1"/>
          <p:nvPr/>
        </p:nvSpPr>
        <p:spPr>
          <a:xfrm>
            <a:off x="594360" y="906780"/>
            <a:ext cx="10972800" cy="330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spcBef>
                <a:spcPts val="0"/>
              </a:spcBef>
            </a:pPr>
            <a:r>
              <a:rPr lang="en-US" sz="1400">
                <a:solidFill>
                  <a:srgbClr val="5E6B69"/>
                </a:solidFill>
              </a:rPr>
              <a:t>Educator panels met in July 2026 to recommend cut scores.</a:t>
            </a:r>
          </a:p>
        </p:txBody>
      </p:sp>
      <p:sp>
        <p:nvSpPr>
          <p:cNvPr id="20" name="H1"/>
          <p:cNvSpPr txBox="1"/>
          <p:nvPr/>
        </p:nvSpPr>
        <p:spPr>
          <a:xfrm>
            <a:off x="594360" y="1400000"/>
            <a:ext cx="5100000" cy="330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spcBef>
                <a:spcPts val="0"/>
              </a:spcBef>
            </a:pPr>
            <a:r>
              <a:rPr lang="en-US" sz="1600" b="1">
                <a:solidFill>
                  <a:srgbClr val="0F5C55"/>
                </a:solidFill>
              </a:rPr>
              <a:t>July 2026 meetings</a:t>
            </a:r>
          </a:p>
        </p:txBody>
      </p:sp>
      <p:sp>
        <p:nvSpPr>
          <p:cNvPr id="30" name="Card 30"/>
          <p:cNvSpPr/>
          <p:nvPr/>
        </p:nvSpPr>
        <p:spPr>
          <a:xfrm>
            <a:off x="594360" y="1850000"/>
            <a:ext cx="5100000" cy="8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3E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1" name="Card 31"/>
          <p:cNvSpPr/>
          <p:nvPr/>
        </p:nvSpPr>
        <p:spPr>
          <a:xfrm>
            <a:off x="594360" y="1850000"/>
            <a:ext cx="91440" cy="860000"/>
          </a:xfrm>
          <a:prstGeom prst="rect">
            <a:avLst/>
          </a:prstGeom>
          <a:solidFill>
            <a:srgbClr val="0F5C55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" name="D0"/>
          <p:cNvSpPr txBox="1"/>
          <p:nvPr/>
        </p:nvSpPr>
        <p:spPr>
          <a:xfrm>
            <a:off x="914360" y="1980000"/>
            <a:ext cx="4500000" cy="60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sz="1400" b="1">
                <a:solidFill>
                  <a:srgbClr val="243331"/>
                </a:solidFill>
              </a:rPr>
              <a:t>Main panel meetings</a:t>
            </a:r>
          </a:p>
          <a:p>
            <a:pPr>
              <a:spcBef>
                <a:spcPts val="300"/>
              </a:spcBef>
            </a:pPr>
            <a:r>
              <a:rPr lang="en-US" sz="1400">
                <a:solidFill>
                  <a:srgbClr val="5E6B69"/>
                </a:solidFill>
              </a:rPr>
              <a:t>July 6–9</a:t>
            </a:r>
          </a:p>
        </p:txBody>
      </p:sp>
      <p:sp>
        <p:nvSpPr>
          <p:cNvPr id="40" name="Card 40"/>
          <p:cNvSpPr/>
          <p:nvPr/>
        </p:nvSpPr>
        <p:spPr>
          <a:xfrm>
            <a:off x="594360" y="2850000"/>
            <a:ext cx="5100000" cy="8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3E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1" name="Card 41"/>
          <p:cNvSpPr/>
          <p:nvPr/>
        </p:nvSpPr>
        <p:spPr>
          <a:xfrm>
            <a:off x="594360" y="2850000"/>
            <a:ext cx="91440" cy="860000"/>
          </a:xfrm>
          <a:prstGeom prst="rect">
            <a:avLst/>
          </a:prstGeom>
          <a:solidFill>
            <a:srgbClr val="E8A317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" name="D1"/>
          <p:cNvSpPr txBox="1"/>
          <p:nvPr/>
        </p:nvSpPr>
        <p:spPr>
          <a:xfrm>
            <a:off x="914360" y="2980000"/>
            <a:ext cx="4500000" cy="60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sz="1400" b="1">
                <a:solidFill>
                  <a:srgbClr val="243331"/>
                </a:solidFill>
              </a:rPr>
              <a:t>Grade 11 ELA and Algebra II panels</a:t>
            </a:r>
          </a:p>
          <a:p>
            <a:pPr>
              <a:spcBef>
                <a:spcPts val="300"/>
              </a:spcBef>
            </a:pPr>
            <a:r>
              <a:rPr lang="en-US" sz="1400">
                <a:solidFill>
                  <a:srgbClr val="5E6B69"/>
                </a:solidFill>
              </a:rPr>
              <a:t>July 8–9</a:t>
            </a:r>
          </a:p>
        </p:txBody>
      </p:sp>
      <p:sp>
        <p:nvSpPr>
          <p:cNvPr id="50" name="Card 50"/>
          <p:cNvSpPr/>
          <p:nvPr/>
        </p:nvSpPr>
        <p:spPr>
          <a:xfrm>
            <a:off x="594360" y="3850000"/>
            <a:ext cx="5100000" cy="86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3E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1" name="Card 51"/>
          <p:cNvSpPr/>
          <p:nvPr/>
        </p:nvSpPr>
        <p:spPr>
          <a:xfrm>
            <a:off x="594360" y="3850000"/>
            <a:ext cx="91440" cy="860000"/>
          </a:xfrm>
          <a:prstGeom prst="rect">
            <a:avLst/>
          </a:prstGeom>
          <a:solidFill>
            <a:srgbClr val="4A7FD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2" name="D2"/>
          <p:cNvSpPr txBox="1"/>
          <p:nvPr/>
        </p:nvSpPr>
        <p:spPr>
          <a:xfrm>
            <a:off x="914360" y="3980000"/>
            <a:ext cx="4500000" cy="60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sz="1400" b="1">
                <a:solidFill>
                  <a:srgbClr val="243331"/>
                </a:solidFill>
              </a:rPr>
              <a:t>Vertical articulation sessions</a:t>
            </a:r>
          </a:p>
          <a:p>
            <a:pPr>
              <a:spcBef>
                <a:spcPts val="300"/>
              </a:spcBef>
            </a:pPr>
            <a:r>
              <a:rPr lang="en-US" sz="1400">
                <a:solidFill>
                  <a:srgbClr val="5E6B69"/>
                </a:solidFill>
              </a:rPr>
              <a:t>July 10</a:t>
            </a:r>
          </a:p>
        </p:txBody>
      </p:sp>
      <p:sp>
        <p:nvSpPr>
          <p:cNvPr id="60" name="H2"/>
          <p:cNvSpPr txBox="1"/>
          <p:nvPr/>
        </p:nvSpPr>
        <p:spPr>
          <a:xfrm>
            <a:off x="6194360" y="1400000"/>
            <a:ext cx="5300000" cy="330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spcBef>
                <a:spcPts val="0"/>
              </a:spcBef>
            </a:pPr>
            <a:r>
              <a:rPr lang="en-US" sz="1600" b="1">
                <a:solidFill>
                  <a:srgbClr val="0F5C55"/>
                </a:solidFill>
              </a:rPr>
              <a:t>Participation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9CAF07-C4D7-DE4B-6EE6-12CF05035E44}"/>
              </a:ext>
            </a:extLst>
          </p:cNvPr>
          <p:cNvSpPr txBox="1"/>
          <p:nvPr/>
        </p:nvSpPr>
        <p:spPr>
          <a:xfrm>
            <a:off x="6194360" y="1780000"/>
            <a:ext cx="5372800" cy="7525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r>
              <a:rPr lang="en-US" sz="1400" b="0" i="0">
                <a:solidFill>
                  <a:srgbClr val="5E6B69"/>
                </a:solidFill>
                <a:latin typeface="Segoe UI"/>
                <a:ea typeface="Segoe UI"/>
                <a:cs typeface="Segoe UI"/>
              </a:rPr>
              <a:t> BIE-selected educators reviewed standards and test items, defined borderline performance, and recommended cut scores.</a:t>
            </a:r>
          </a:p>
          <a:p>
            <a:pPr algn="ctr"/>
            <a:endParaRPr lang="en-US"/>
          </a:p>
        </p:txBody>
      </p:sp>
      <p:sp>
        <p:nvSpPr>
          <p:cNvPr id="91" name="Table caption"/>
          <p:cNvSpPr txBox="1"/>
          <p:nvPr/>
        </p:nvSpPr>
        <p:spPr>
          <a:xfrm>
            <a:off x="6194360" y="2560000"/>
            <a:ext cx="5372800" cy="28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n-US" sz="1200" b="1">
                <a:solidFill>
                  <a:srgbClr val="243331"/>
                </a:solidFill>
              </a:rPr>
              <a:t>Panelists by subject and grade</a:t>
            </a:r>
          </a:p>
        </p:txBody>
      </p:sp>
      <p:graphicFrame>
        <p:nvGraphicFramePr>
          <p:cNvPr id="90" name="Panelists by grad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722572"/>
              </p:ext>
            </p:extLst>
          </p:nvPr>
        </p:nvGraphicFramePr>
        <p:xfrm>
          <a:off x="6194360" y="2900000"/>
          <a:ext cx="5372798" cy="9906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2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61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61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61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61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61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61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solidFill>
                            <a:srgbClr val="FFFFFF"/>
                          </a:solidFill>
                        </a:rPr>
                        <a:t>Subject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0F5C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rgbClr val="FFFFFF"/>
                          </a:solidFill>
                        </a:rPr>
                        <a:t>3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0F5C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rgbClr val="FFFFFF"/>
                          </a:solidFill>
                        </a:rPr>
                        <a:t>4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0F5C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rgbClr val="FFFFFF"/>
                          </a:solidFill>
                        </a:rPr>
                        <a:t>5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0F5C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rgbClr val="FFFFFF"/>
                          </a:solidFill>
                        </a:rPr>
                        <a:t>6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0F5C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rgbClr val="FFFFFF"/>
                          </a:solidFill>
                        </a:rPr>
                        <a:t>7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0F5C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rgbClr val="FFFFFF"/>
                          </a:solidFill>
                        </a:rPr>
                        <a:t>8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0F5C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rgbClr val="FFFFFF"/>
                          </a:solidFill>
                        </a:rPr>
                        <a:t>HS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0F5C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solidFill>
                            <a:srgbClr val="243331"/>
                          </a:solidFill>
                        </a:rPr>
                        <a:t>ELA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5E6B69"/>
                          </a:solidFill>
                        </a:rPr>
                        <a:t>10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5E6B69"/>
                          </a:solidFill>
                        </a:rPr>
                        <a:t>10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5E6B69"/>
                          </a:solidFill>
                        </a:rPr>
                        <a:t>9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5E6B69"/>
                          </a:solidFill>
                        </a:rPr>
                        <a:t>5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5E6B69"/>
                          </a:solidFill>
                        </a:rPr>
                        <a:t>6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5E6B69"/>
                          </a:solidFill>
                        </a:rPr>
                        <a:t>5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5E6B69"/>
                          </a:solidFill>
                        </a:rPr>
                        <a:t>5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solidFill>
                            <a:srgbClr val="243331"/>
                          </a:solidFill>
                        </a:rPr>
                        <a:t>Math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F4F7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5E6B69"/>
                          </a:solidFill>
                        </a:rPr>
                        <a:t>9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F4F7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5E6B69"/>
                          </a:solidFill>
                        </a:rPr>
                        <a:t>9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F4F7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5E6B69"/>
                          </a:solidFill>
                        </a:rPr>
                        <a:t>9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F4F7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5E6B69"/>
                          </a:solidFill>
                        </a:rPr>
                        <a:t>6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F4F7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5E6B69"/>
                          </a:solidFill>
                        </a:rPr>
                        <a:t>7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F4F7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5E6B69"/>
                          </a:solidFill>
                        </a:rPr>
                        <a:t>3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F4F7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rgbClr val="5E6B69"/>
                          </a:solidFill>
                        </a:rPr>
                        <a:t>6</a:t>
                      </a:r>
                    </a:p>
                  </a:txBody>
                  <a:tcPr marL="45720" marR="45720" marT="27432" marB="27432" anchor="ctr">
                    <a:lnL w="0">
                      <a:noFill/>
                    </a:lnL>
                    <a:lnR w="0">
                      <a:noFill/>
                    </a:lnR>
                    <a:lnT w="9525">
                      <a:solidFill>
                        <a:srgbClr val="DCE3E1"/>
                      </a:solidFill>
                    </a:lnT>
                    <a:lnB w="9525">
                      <a:solidFill>
                        <a:srgbClr val="DCE3E1"/>
                      </a:solidFill>
                    </a:lnB>
                    <a:solidFill>
                      <a:srgbClr val="F4F7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2" name="Table note"/>
          <p:cNvSpPr txBox="1"/>
          <p:nvPr/>
        </p:nvSpPr>
        <p:spPr>
          <a:xfrm>
            <a:off x="6194360" y="3950000"/>
            <a:ext cx="5372800" cy="25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n-US" sz="1050">
                <a:solidFill>
                  <a:srgbClr val="5E6B69"/>
                </a:solidFill>
              </a:rPr>
              <a:t>HS = Grade 11 for ELA and Algebra II for mathematics.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sz="2600" b="1">
                <a:solidFill>
                  <a:srgbClr val="243331"/>
                </a:solidFill>
              </a:rPr>
              <a:t>How Cut Scores Were Set: Modified </a:t>
            </a:r>
            <a:r>
              <a:rPr lang="en-US" sz="2600" b="1" err="1">
                <a:solidFill>
                  <a:srgbClr val="243331"/>
                </a:solidFill>
              </a:rPr>
              <a:t>Angoff</a:t>
            </a:r>
          </a:p>
        </p:txBody>
      </p:sp>
      <p:sp>
        <p:nvSpPr>
          <p:cNvPr id="2" name="Subtitle"/>
          <p:cNvSpPr txBox="1"/>
          <p:nvPr/>
        </p:nvSpPr>
        <p:spPr>
          <a:xfrm>
            <a:off x="594360" y="906780"/>
            <a:ext cx="10972800" cy="330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spcBef>
                <a:spcPts val="0"/>
              </a:spcBef>
            </a:pPr>
            <a:r>
              <a:rPr lang="en-US" sz="1400">
                <a:solidFill>
                  <a:srgbClr val="5E6B69"/>
                </a:solidFill>
              </a:rPr>
              <a:t>A structured, item-by-item method for recommending each performance-level boundary.</a:t>
            </a:r>
          </a:p>
        </p:txBody>
      </p:sp>
      <p:sp>
        <p:nvSpPr>
          <p:cNvPr id="30" name="Card 30"/>
          <p:cNvSpPr/>
          <p:nvPr/>
        </p:nvSpPr>
        <p:spPr>
          <a:xfrm>
            <a:off x="594360" y="1400000"/>
            <a:ext cx="10972800" cy="8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3E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1" name="Num 31"/>
          <p:cNvSpPr/>
          <p:nvPr/>
        </p:nvSpPr>
        <p:spPr>
          <a:xfrm>
            <a:off x="868680" y="1565680"/>
            <a:ext cx="548640" cy="548640"/>
          </a:xfrm>
          <a:prstGeom prst="ellipse">
            <a:avLst/>
          </a:prstGeom>
          <a:solidFill>
            <a:srgbClr val="0F5C55"/>
          </a:solidFill>
          <a:ln/>
        </p:spPr>
        <p:txBody>
          <a:bodyPr lIns="0" tIns="0" rIns="0" bIns="0" anchor="ctr"/>
          <a:lstStyle/>
          <a:p>
            <a:pPr algn="ctr"/>
            <a:r>
              <a:rPr lang="en-US" sz="16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32" name="S0"/>
          <p:cNvSpPr txBox="1"/>
          <p:nvPr/>
        </p:nvSpPr>
        <p:spPr>
          <a:xfrm>
            <a:off x="1691640" y="1540000"/>
            <a:ext cx="9572800" cy="60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sz="1500" b="1">
                <a:solidFill>
                  <a:srgbClr val="243331"/>
                </a:solidFill>
              </a:rPr>
              <a:t>Define the borderline student</a:t>
            </a:r>
          </a:p>
          <a:p>
            <a:pPr>
              <a:spcBef>
                <a:spcPts val="400"/>
              </a:spcBef>
            </a:pPr>
            <a:r>
              <a:rPr lang="en-US" sz="1300">
                <a:solidFill>
                  <a:srgbClr val="5E6B69"/>
                </a:solidFill>
              </a:rPr>
              <a:t>Describe what a student just entering each performance level should know and be able to do.</a:t>
            </a:r>
          </a:p>
        </p:txBody>
      </p:sp>
      <p:sp>
        <p:nvSpPr>
          <p:cNvPr id="40" name="Card 40"/>
          <p:cNvSpPr/>
          <p:nvPr/>
        </p:nvSpPr>
        <p:spPr>
          <a:xfrm>
            <a:off x="594360" y="2400000"/>
            <a:ext cx="10972800" cy="8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3E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1" name="Num 41"/>
          <p:cNvSpPr/>
          <p:nvPr/>
        </p:nvSpPr>
        <p:spPr>
          <a:xfrm>
            <a:off x="868680" y="2565680"/>
            <a:ext cx="548640" cy="548640"/>
          </a:xfrm>
          <a:prstGeom prst="ellipse">
            <a:avLst/>
          </a:prstGeom>
          <a:solidFill>
            <a:srgbClr val="E8A317"/>
          </a:solidFill>
          <a:ln/>
        </p:spPr>
        <p:txBody>
          <a:bodyPr lIns="0" tIns="0" rIns="0" bIns="0" anchor="ctr"/>
          <a:lstStyle/>
          <a:p>
            <a:pPr algn="ctr"/>
            <a:r>
              <a:rPr lang="en-US" sz="16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42" name="S1"/>
          <p:cNvSpPr txBox="1"/>
          <p:nvPr/>
        </p:nvSpPr>
        <p:spPr>
          <a:xfrm>
            <a:off x="1691640" y="2540000"/>
            <a:ext cx="9572800" cy="600000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/>
          </a:bodyPr>
          <a:lstStyle/>
          <a:p>
            <a:pPr>
              <a:spcBef>
                <a:spcPts val="0"/>
              </a:spcBef>
            </a:pPr>
            <a:r>
              <a:rPr lang="en-US" sz="1500" b="1">
                <a:solidFill>
                  <a:srgbClr val="243331"/>
                </a:solidFill>
              </a:rPr>
              <a:t>Rate every test question</a:t>
            </a:r>
          </a:p>
          <a:p>
            <a:pPr>
              <a:spcBef>
                <a:spcPts val="400"/>
              </a:spcBef>
            </a:pPr>
            <a:r>
              <a:rPr lang="en-US" sz="1300">
                <a:solidFill>
                  <a:srgbClr val="5E6B69"/>
                </a:solidFill>
              </a:rPr>
              <a:t>Estimate how likely that borderline student is to answer correctly at each performance level threshold, or how many points they would earn.</a:t>
            </a:r>
          </a:p>
        </p:txBody>
      </p:sp>
      <p:sp>
        <p:nvSpPr>
          <p:cNvPr id="50" name="Card 50"/>
          <p:cNvSpPr/>
          <p:nvPr/>
        </p:nvSpPr>
        <p:spPr>
          <a:xfrm>
            <a:off x="594360" y="3400000"/>
            <a:ext cx="10972800" cy="8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3E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1" name="Num 51"/>
          <p:cNvSpPr/>
          <p:nvPr/>
        </p:nvSpPr>
        <p:spPr>
          <a:xfrm>
            <a:off x="868680" y="3565680"/>
            <a:ext cx="548640" cy="548640"/>
          </a:xfrm>
          <a:prstGeom prst="ellipse">
            <a:avLst/>
          </a:prstGeom>
          <a:solidFill>
            <a:srgbClr val="4A7FD1"/>
          </a:solidFill>
          <a:ln/>
        </p:spPr>
        <p:txBody>
          <a:bodyPr lIns="0" tIns="0" rIns="0" bIns="0" anchor="ctr"/>
          <a:lstStyle/>
          <a:p>
            <a:pPr algn="ctr"/>
            <a:r>
              <a:rPr lang="en-US" sz="16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52" name="S2"/>
          <p:cNvSpPr txBox="1"/>
          <p:nvPr/>
        </p:nvSpPr>
        <p:spPr>
          <a:xfrm>
            <a:off x="1691640" y="3540000"/>
            <a:ext cx="9572800" cy="60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sz="1500" b="1">
                <a:solidFill>
                  <a:srgbClr val="243331"/>
                </a:solidFill>
              </a:rPr>
              <a:t>Repeat across rounds</a:t>
            </a:r>
          </a:p>
          <a:p>
            <a:pPr>
              <a:spcBef>
                <a:spcPts val="400"/>
              </a:spcBef>
            </a:pPr>
            <a:r>
              <a:rPr lang="en-US" sz="1300">
                <a:solidFill>
                  <a:srgbClr val="5E6B69"/>
                </a:solidFill>
              </a:rPr>
              <a:t>Complete multiple rating rounds, reviewing group feedback and student impact data between rounds.</a:t>
            </a:r>
          </a:p>
        </p:txBody>
      </p:sp>
      <p:sp>
        <p:nvSpPr>
          <p:cNvPr id="60" name="Card 60"/>
          <p:cNvSpPr/>
          <p:nvPr/>
        </p:nvSpPr>
        <p:spPr>
          <a:xfrm>
            <a:off x="594360" y="4400000"/>
            <a:ext cx="10972800" cy="8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3E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1" name="Num 61"/>
          <p:cNvSpPr/>
          <p:nvPr/>
        </p:nvSpPr>
        <p:spPr>
          <a:xfrm>
            <a:off x="868680" y="4565680"/>
            <a:ext cx="548640" cy="548640"/>
          </a:xfrm>
          <a:prstGeom prst="ellipse">
            <a:avLst/>
          </a:prstGeom>
          <a:solidFill>
            <a:srgbClr val="0F5C55"/>
          </a:solidFill>
          <a:ln/>
        </p:spPr>
        <p:txBody>
          <a:bodyPr lIns="0" tIns="0" rIns="0" bIns="0" anchor="ctr"/>
          <a:lstStyle/>
          <a:p>
            <a:pPr algn="ctr"/>
            <a:r>
              <a:rPr lang="en-US" sz="16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62" name="S3"/>
          <p:cNvSpPr txBox="1"/>
          <p:nvPr/>
        </p:nvSpPr>
        <p:spPr>
          <a:xfrm>
            <a:off x="1691640" y="4540000"/>
            <a:ext cx="9572800" cy="60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sz="1500" b="1">
                <a:solidFill>
                  <a:srgbClr val="243331"/>
                </a:solidFill>
              </a:rPr>
              <a:t>Recommend the cut scores</a:t>
            </a:r>
          </a:p>
          <a:p>
            <a:pPr>
              <a:spcBef>
                <a:spcPts val="400"/>
              </a:spcBef>
            </a:pPr>
            <a:r>
              <a:rPr lang="en-US" sz="1300">
                <a:solidFill>
                  <a:srgbClr val="5E6B69"/>
                </a:solidFill>
              </a:rPr>
              <a:t>The panel’s median recommendation becomes the proposed score for each performance-level boundary.</a:t>
            </a:r>
          </a:p>
        </p:txBody>
      </p:sp>
      <p:sp>
        <p:nvSpPr>
          <p:cNvPr id="80" name="Card 80"/>
          <p:cNvSpPr/>
          <p:nvPr/>
        </p:nvSpPr>
        <p:spPr>
          <a:xfrm>
            <a:off x="594360" y="5400000"/>
            <a:ext cx="10972800" cy="700000"/>
          </a:xfrm>
          <a:prstGeom prst="roundRect">
            <a:avLst>
              <a:gd name="adj" fmla="val 6000"/>
            </a:avLst>
          </a:prstGeom>
          <a:solidFill>
            <a:srgbClr val="FDF3DA"/>
          </a:solidFill>
          <a:ln w="9525">
            <a:solidFill>
              <a:srgbClr val="F0D9A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1" name="Callout"/>
          <p:cNvSpPr txBox="1"/>
          <p:nvPr/>
        </p:nvSpPr>
        <p:spPr>
          <a:xfrm>
            <a:off x="914360" y="5400000"/>
            <a:ext cx="10332800" cy="70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sz="1400" b="1">
                <a:solidFill>
                  <a:srgbClr val="8A6108"/>
                </a:solidFill>
              </a:rPr>
              <a:t>In simple terms: </a:t>
            </a:r>
            <a:r>
              <a:rPr lang="en-US" sz="1400">
                <a:solidFill>
                  <a:srgbClr val="8A6108"/>
                </a:solidFill>
              </a:rPr>
              <a:t>Educators use expert judgment, item by item, to determine the minimum score students need to reach each performance level.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3"/>
          <p:cNvSpPr txBox="1"/>
          <p:nvPr/>
        </p:nvSpPr>
        <p:spPr>
          <a:xfrm>
            <a:off x="594360" y="384048"/>
            <a:ext cx="10972800" cy="47548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600" b="1">
                <a:solidFill>
                  <a:srgbClr val="243331"/>
                </a:solidFill>
              </a:rPr>
              <a:t>Two Panel Roles in Standard Setting</a:t>
            </a:r>
          </a:p>
        </p:txBody>
      </p:sp>
      <p:sp>
        <p:nvSpPr>
          <p:cNvPr id="2" name="T2"/>
          <p:cNvSpPr txBox="1"/>
          <p:nvPr/>
        </p:nvSpPr>
        <p:spPr>
          <a:xfrm>
            <a:off x="594360" y="906780"/>
            <a:ext cx="10972800" cy="330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n-US" sz="1400">
                <a:solidFill>
                  <a:srgbClr val="5E6B69"/>
                </a:solidFill>
              </a:rPr>
              <a:t>Grade-level panels recommend the cut scores; vertical articulation panels align them across grades.</a:t>
            </a:r>
          </a:p>
        </p:txBody>
      </p:sp>
      <p:sp>
        <p:nvSpPr>
          <p:cNvPr id="30" name="S30"/>
          <p:cNvSpPr/>
          <p:nvPr/>
        </p:nvSpPr>
        <p:spPr>
          <a:xfrm>
            <a:off x="594360" y="1500000"/>
            <a:ext cx="5326400" cy="340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3E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1" name="S31"/>
          <p:cNvSpPr/>
          <p:nvPr/>
        </p:nvSpPr>
        <p:spPr>
          <a:xfrm>
            <a:off x="594360" y="1500000"/>
            <a:ext cx="5326400" cy="137160"/>
          </a:xfrm>
          <a:prstGeom prst="rect">
            <a:avLst/>
          </a:prstGeom>
          <a:solidFill>
            <a:srgbClr val="0F5C55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" name="T32"/>
          <p:cNvSpPr txBox="1"/>
          <p:nvPr/>
        </p:nvSpPr>
        <p:spPr>
          <a:xfrm>
            <a:off x="974360" y="1920000"/>
            <a:ext cx="4566400" cy="76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n-US" sz="1700" b="1">
                <a:solidFill>
                  <a:srgbClr val="243331"/>
                </a:solidFill>
              </a:rPr>
              <a:t>Grade-level panelists</a:t>
            </a:r>
          </a:p>
          <a:p>
            <a:pPr>
              <a:spcBef>
                <a:spcPts val="300"/>
              </a:spcBef>
              <a:buNone/>
            </a:pPr>
            <a:r>
              <a:rPr lang="en-US" sz="1300">
                <a:solidFill>
                  <a:srgbClr val="0F5C55"/>
                </a:solidFill>
              </a:rPr>
              <a:t>Focused on one grade or course</a:t>
            </a:r>
          </a:p>
        </p:txBody>
      </p:sp>
      <p:sp>
        <p:nvSpPr>
          <p:cNvPr id="33" name="T33"/>
          <p:cNvSpPr txBox="1"/>
          <p:nvPr/>
        </p:nvSpPr>
        <p:spPr>
          <a:xfrm>
            <a:off x="974360" y="2900000"/>
            <a:ext cx="4566400" cy="17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228600" indent="-228600">
              <a:spcBef>
                <a:spcPts val="0"/>
              </a:spcBef>
              <a:buSzPct val="90000"/>
              <a:buFont typeface="Arial"/>
              <a:buChar char="•"/>
            </a:pPr>
            <a:r>
              <a:rPr lang="en-US" sz="1350">
                <a:solidFill>
                  <a:srgbClr val="5E6B69"/>
                </a:solidFill>
              </a:rPr>
              <a:t>Reviewed test items and performance expectations for their assessment.</a:t>
            </a:r>
          </a:p>
          <a:p>
            <a:pPr marL="228600" indent="-228600">
              <a:spcBef>
                <a:spcPts val="700"/>
              </a:spcBef>
              <a:buSzPct val="90000"/>
              <a:buFont typeface="Arial"/>
              <a:buChar char="•"/>
            </a:pPr>
            <a:r>
              <a:rPr lang="en-US" sz="1350">
                <a:solidFill>
                  <a:srgbClr val="5E6B69"/>
                </a:solidFill>
              </a:rPr>
              <a:t>Completed three Modified Angoff judgment rounds.</a:t>
            </a:r>
          </a:p>
          <a:p>
            <a:pPr marL="228600" indent="-228600">
              <a:spcBef>
                <a:spcPts val="700"/>
              </a:spcBef>
              <a:buSzPct val="90000"/>
              <a:buFont typeface="Arial"/>
              <a:buChar char="•"/>
            </a:pPr>
            <a:r>
              <a:rPr lang="en-US" sz="1350">
                <a:solidFill>
                  <a:srgbClr val="5E6B69"/>
                </a:solidFill>
              </a:rPr>
              <a:t>Recommended the cut scores for that grade or course.</a:t>
            </a:r>
          </a:p>
        </p:txBody>
      </p:sp>
      <p:sp>
        <p:nvSpPr>
          <p:cNvPr id="40" name="S40"/>
          <p:cNvSpPr/>
          <p:nvPr/>
        </p:nvSpPr>
        <p:spPr>
          <a:xfrm>
            <a:off x="6240760" y="1500000"/>
            <a:ext cx="5326400" cy="340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CE3E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1" name="S41"/>
          <p:cNvSpPr/>
          <p:nvPr/>
        </p:nvSpPr>
        <p:spPr>
          <a:xfrm>
            <a:off x="6240760" y="1500000"/>
            <a:ext cx="5326400" cy="137160"/>
          </a:xfrm>
          <a:prstGeom prst="rect">
            <a:avLst/>
          </a:prstGeom>
          <a:solidFill>
            <a:srgbClr val="4A7FD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" name="T42"/>
          <p:cNvSpPr txBox="1"/>
          <p:nvPr/>
        </p:nvSpPr>
        <p:spPr>
          <a:xfrm>
            <a:off x="6620760" y="1920000"/>
            <a:ext cx="4566400" cy="76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1700" b="1">
                <a:solidFill>
                  <a:srgbClr val="243331"/>
                </a:solidFill>
              </a:rPr>
              <a:t>Vertical articulation panelists</a:t>
            </a:r>
          </a:p>
          <a:p>
            <a:pPr>
              <a:spcBef>
                <a:spcPts val="300"/>
              </a:spcBef>
              <a:buNone/>
            </a:pPr>
            <a:r>
              <a:rPr lang="en-US" sz="1300">
                <a:solidFill>
                  <a:srgbClr val="4A7FD1"/>
                </a:solidFill>
              </a:rPr>
              <a:t>A smaller subset of the grade-level committees</a:t>
            </a:r>
          </a:p>
        </p:txBody>
      </p:sp>
      <p:sp>
        <p:nvSpPr>
          <p:cNvPr id="43" name="T43"/>
          <p:cNvSpPr txBox="1"/>
          <p:nvPr/>
        </p:nvSpPr>
        <p:spPr>
          <a:xfrm>
            <a:off x="6620760" y="2900000"/>
            <a:ext cx="4566400" cy="17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228600" indent="-228600">
              <a:spcBef>
                <a:spcPts val="0"/>
              </a:spcBef>
              <a:buSzPct val="90000"/>
              <a:buFont typeface="Arial"/>
              <a:buChar char="•"/>
            </a:pPr>
            <a:r>
              <a:rPr lang="en-US" sz="1350">
                <a:solidFill>
                  <a:srgbClr val="5E6B69"/>
                </a:solidFill>
              </a:rPr>
              <a:t>Compared recommendations and impact data across grades.</a:t>
            </a:r>
          </a:p>
          <a:p>
            <a:pPr marL="228600" indent="-228600">
              <a:spcBef>
                <a:spcPts val="700"/>
              </a:spcBef>
              <a:buSzPct val="90000"/>
              <a:buFont typeface="Arial"/>
              <a:buChar char="•"/>
            </a:pPr>
            <a:r>
              <a:rPr lang="en-US" sz="1350">
                <a:solidFill>
                  <a:srgbClr val="5E6B69"/>
                </a:solidFill>
              </a:rPr>
              <a:t>Recommended potential adjusted scores within reasonable ranges.</a:t>
            </a:r>
          </a:p>
          <a:p>
            <a:pPr marL="228600" indent="-228600">
              <a:spcBef>
                <a:spcPts val="700"/>
              </a:spcBef>
              <a:buSzPct val="90000"/>
              <a:buFont typeface="Arial"/>
              <a:buChar char="•"/>
            </a:pPr>
            <a:r>
              <a:rPr lang="en-US" sz="1350">
                <a:solidFill>
                  <a:srgbClr val="5E6B69"/>
                </a:solidFill>
              </a:rPr>
              <a:t>Reached consensus so expectations progress consistently grade to grade.</a:t>
            </a:r>
          </a:p>
        </p:txBody>
      </p:sp>
      <p:sp>
        <p:nvSpPr>
          <p:cNvPr id="80" name="S80"/>
          <p:cNvSpPr/>
          <p:nvPr/>
        </p:nvSpPr>
        <p:spPr>
          <a:xfrm>
            <a:off x="594360" y="5150000"/>
            <a:ext cx="10972800" cy="600000"/>
          </a:xfrm>
          <a:prstGeom prst="roundRect">
            <a:avLst>
              <a:gd name="adj" fmla="val 6000"/>
            </a:avLst>
          </a:prstGeom>
          <a:solidFill>
            <a:srgbClr val="FDF3DA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1" name="T81"/>
          <p:cNvSpPr txBox="1"/>
          <p:nvPr/>
        </p:nvSpPr>
        <p:spPr>
          <a:xfrm>
            <a:off x="914360" y="5150000"/>
            <a:ext cx="10332800" cy="6000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r>
              <a:rPr lang="en-US" sz="1400" b="1">
                <a:solidFill>
                  <a:srgbClr val="8A6108"/>
                </a:solidFill>
              </a:rPr>
              <a:t>Together: </a:t>
            </a:r>
            <a:r>
              <a:rPr lang="en-US" sz="1400">
                <a:solidFill>
                  <a:srgbClr val="8A6108"/>
                </a:solidFill>
              </a:rPr>
              <a:t>summed item-level judgment sets each cut score, and cross-grade review keeps expectations coherent from grade 3 through high school.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483F8DB2D76849BD1C17C49A3FFA8D" ma:contentTypeVersion="19" ma:contentTypeDescription="Create a new document." ma:contentTypeScope="" ma:versionID="8f4820054349d002136ef063a68bca04">
  <xsd:schema xmlns:xsd="http://www.w3.org/2001/XMLSchema" xmlns:xs="http://www.w3.org/2001/XMLSchema" xmlns:p="http://schemas.microsoft.com/office/2006/metadata/properties" xmlns:ns1="http://schemas.microsoft.com/sharepoint/v3" xmlns:ns2="6e03043a-91b4-430d-9397-a94a796b0a4d" xmlns:ns3="5c49b5b9-a32c-4183-9b2f-d7fe9087c203" targetNamespace="http://schemas.microsoft.com/office/2006/metadata/properties" ma:root="true" ma:fieldsID="53a8b3390eb8888c8f19fa7f82310973" ns1:_="" ns2:_="" ns3:_="">
    <xsd:import namespace="http://schemas.microsoft.com/sharepoint/v3"/>
    <xsd:import namespace="6e03043a-91b4-430d-9397-a94a796b0a4d"/>
    <xsd:import namespace="5c49b5b9-a32c-4183-9b2f-d7fe9087c2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03043a-91b4-430d-9397-a94a796b0a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49b5b9-a32c-4183-9b2f-d7fe9087c20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6064f367-6391-433b-97f5-299ed0da6509}" ma:internalName="TaxCatchAll" ma:showField="CatchAllData" ma:web="5c49b5b9-a32c-4183-9b2f-d7fe9087c2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5c49b5b9-a32c-4183-9b2f-d7fe9087c203" xsi:nil="true"/>
    <_ip_UnifiedCompliancePolicyProperties xmlns="http://schemas.microsoft.com/sharepoint/v3" xsi:nil="true"/>
    <lcf76f155ced4ddcb4097134ff3c332f xmlns="6e03043a-91b4-430d-9397-a94a796b0a4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2419BAF-2AE9-4FC8-85F6-E386A0E201F5}">
  <ds:schemaRefs>
    <ds:schemaRef ds:uri="5c49b5b9-a32c-4183-9b2f-d7fe9087c203"/>
    <ds:schemaRef ds:uri="6e03043a-91b4-430d-9397-a94a796b0a4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F46564E-50F0-4CBE-9DBD-A9579CB5A0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5FCFB48-97F1-45C5-B722-1E0017CD42C8}">
  <ds:schemaRefs>
    <ds:schemaRef ds:uri="5c49b5b9-a32c-4183-9b2f-d7fe9087c203"/>
    <ds:schemaRef ds:uri="6e03043a-91b4-430d-9397-a94a796b0a4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32</Slides>
  <Notes>32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Pearson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2026 BIE Assessment Reports</dc:title>
  <dc:subject>BIE 2026 Report Interpretation Training</dc:subject>
  <dc:creator>Anna Patro</dc:creator>
  <cp:revision>7</cp:revision>
  <dcterms:created xsi:type="dcterms:W3CDTF">2026-08-24T14:50:51Z</dcterms:created>
  <dcterms:modified xsi:type="dcterms:W3CDTF">2026-09-04T18:08:22Z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0x010100FF483F8DB2D76849BD1C17C49A3FFA8D</vt:lpwstr>
  </property>
  <property fmtid="{D5CDD505-2E9C-101B-9397-08002B2CF9AE}" pid="3" name="MediaServiceImageTags">
    <vt:lpwstr/>
  </property>
</Properties>
</file>